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3" r:id="rId4"/>
  </p:sldMasterIdLst>
  <p:notesMasterIdLst>
    <p:notesMasterId r:id="rId16"/>
  </p:notesMasterIdLst>
  <p:handoutMasterIdLst>
    <p:handoutMasterId r:id="rId17"/>
  </p:handoutMasterIdLst>
  <p:sldIdLst>
    <p:sldId id="333" r:id="rId5"/>
    <p:sldId id="364" r:id="rId6"/>
    <p:sldId id="365" r:id="rId7"/>
    <p:sldId id="366" r:id="rId8"/>
    <p:sldId id="367" r:id="rId9"/>
    <p:sldId id="368" r:id="rId10"/>
    <p:sldId id="369" r:id="rId11"/>
    <p:sldId id="370" r:id="rId12"/>
    <p:sldId id="371" r:id="rId13"/>
    <p:sldId id="373" r:id="rId14"/>
    <p:sldId id="311" r:id="rId15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3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y Eline" initials="A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E6FF"/>
    <a:srgbClr val="008FD6"/>
    <a:srgbClr val="006699"/>
    <a:srgbClr val="E7EAF1"/>
    <a:srgbClr val="FFE7D9"/>
    <a:srgbClr val="336699"/>
    <a:srgbClr val="8FC7FF"/>
    <a:srgbClr val="007FFE"/>
    <a:srgbClr val="0066CC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42" autoAdjust="0"/>
    <p:restoredTop sz="71575" autoAdjust="0"/>
  </p:normalViewPr>
  <p:slideViewPr>
    <p:cSldViewPr>
      <p:cViewPr varScale="1">
        <p:scale>
          <a:sx n="67" d="100"/>
          <a:sy n="67" d="100"/>
        </p:scale>
        <p:origin x="1176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77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-3252"/>
    </p:cViewPr>
  </p:sorterViewPr>
  <p:notesViewPr>
    <p:cSldViewPr>
      <p:cViewPr varScale="1">
        <p:scale>
          <a:sx n="76" d="100"/>
          <a:sy n="76" d="100"/>
        </p:scale>
        <p:origin x="3330" y="114"/>
      </p:cViewPr>
      <p:guideLst>
        <p:guide orient="horz" pos="2932"/>
        <p:guide pos="221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43930" cy="465616"/>
          </a:xfrm>
          <a:prstGeom prst="rect">
            <a:avLst/>
          </a:prstGeom>
        </p:spPr>
        <p:txBody>
          <a:bodyPr vert="horz" lIns="91674" tIns="45836" rIns="91674" bIns="4583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72" y="2"/>
            <a:ext cx="3043930" cy="465616"/>
          </a:xfrm>
          <a:prstGeom prst="rect">
            <a:avLst/>
          </a:prstGeom>
        </p:spPr>
        <p:txBody>
          <a:bodyPr vert="horz" lIns="91674" tIns="45836" rIns="91674" bIns="45836" rtlCol="0"/>
          <a:lstStyle>
            <a:lvl1pPr algn="r">
              <a:defRPr sz="1200"/>
            </a:lvl1pPr>
          </a:lstStyle>
          <a:p>
            <a:fld id="{4336B77B-D4CB-4648-8A75-E15E3BBD8603}" type="datetimeFigureOut">
              <a:rPr lang="en-US" smtClean="0"/>
              <a:t>6/5/2023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1885"/>
            <a:ext cx="3043930" cy="465616"/>
          </a:xfrm>
          <a:prstGeom prst="rect">
            <a:avLst/>
          </a:prstGeom>
        </p:spPr>
        <p:txBody>
          <a:bodyPr vert="horz" lIns="91674" tIns="45836" rIns="91674" bIns="4583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72" y="8841885"/>
            <a:ext cx="3043930" cy="465616"/>
          </a:xfrm>
          <a:prstGeom prst="rect">
            <a:avLst/>
          </a:prstGeom>
        </p:spPr>
        <p:txBody>
          <a:bodyPr vert="horz" lIns="91674" tIns="45836" rIns="91674" bIns="45836" rtlCol="0" anchor="b"/>
          <a:lstStyle>
            <a:lvl1pPr algn="r">
              <a:defRPr sz="1200"/>
            </a:lvl1pPr>
          </a:lstStyle>
          <a:p>
            <a:fld id="{587824CC-72F3-44E6-8FB4-C929D35D85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998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3043131" cy="465455"/>
          </a:xfrm>
          <a:prstGeom prst="rect">
            <a:avLst/>
          </a:prstGeom>
        </p:spPr>
        <p:txBody>
          <a:bodyPr vert="horz" lIns="91336" tIns="45667" rIns="91336" bIns="4566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382" y="1"/>
            <a:ext cx="3043131" cy="465455"/>
          </a:xfrm>
          <a:prstGeom prst="rect">
            <a:avLst/>
          </a:prstGeom>
        </p:spPr>
        <p:txBody>
          <a:bodyPr vert="horz" lIns="91336" tIns="45667" rIns="91336" bIns="45667" rtlCol="0"/>
          <a:lstStyle>
            <a:lvl1pPr algn="r">
              <a:defRPr sz="1200"/>
            </a:lvl1pPr>
          </a:lstStyle>
          <a:p>
            <a:fld id="{55FF2CF9-0A75-498C-A5E0-C890560FC428}" type="datetimeFigureOut">
              <a:rPr lang="en-US" smtClean="0"/>
              <a:pPr/>
              <a:t>6/5/2023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6913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36" tIns="45667" rIns="91336" bIns="4566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32" y="4421824"/>
            <a:ext cx="5617843" cy="4189095"/>
          </a:xfrm>
          <a:prstGeom prst="rect">
            <a:avLst/>
          </a:prstGeom>
        </p:spPr>
        <p:txBody>
          <a:bodyPr vert="horz" lIns="91336" tIns="45667" rIns="91336" bIns="4566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842053"/>
            <a:ext cx="3043131" cy="465455"/>
          </a:xfrm>
          <a:prstGeom prst="rect">
            <a:avLst/>
          </a:prstGeom>
        </p:spPr>
        <p:txBody>
          <a:bodyPr vert="horz" lIns="91336" tIns="45667" rIns="91336" bIns="4566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382" y="8842053"/>
            <a:ext cx="3043131" cy="465455"/>
          </a:xfrm>
          <a:prstGeom prst="rect">
            <a:avLst/>
          </a:prstGeom>
        </p:spPr>
        <p:txBody>
          <a:bodyPr vert="horz" lIns="91336" tIns="45667" rIns="91336" bIns="45667" rtlCol="0" anchor="b"/>
          <a:lstStyle>
            <a:lvl1pPr algn="r">
              <a:defRPr sz="1200"/>
            </a:lvl1pPr>
          </a:lstStyle>
          <a:p>
            <a:fld id="{4B0FDA08-891D-4D24-9337-D12A075AC0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472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6913"/>
            <a:ext cx="4654550" cy="3490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 and intro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431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886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6913"/>
            <a:ext cx="4654550" cy="3490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433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858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336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349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534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322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661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959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277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653654" y="5232400"/>
            <a:ext cx="8490204" cy="9460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3654" y="484142"/>
            <a:ext cx="8490204" cy="9144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91440" rIns="0" bIns="91440" numCol="1" anchor="ctr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39"/>
          <a:stretch/>
        </p:blipFill>
        <p:spPr>
          <a:xfrm>
            <a:off x="457200" y="1646202"/>
            <a:ext cx="8686800" cy="36576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653655" y="1497340"/>
            <a:ext cx="8490347" cy="1488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75" y="5181600"/>
            <a:ext cx="1981342" cy="101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005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42900" y="1143000"/>
            <a:ext cx="8572500" cy="51816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058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42900" y="1143000"/>
            <a:ext cx="8572500" cy="51816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672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42900" y="1143000"/>
            <a:ext cx="8572500" cy="51816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17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42900" y="1143000"/>
            <a:ext cx="8572500" cy="51816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534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 tIns="9144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28650" y="1143000"/>
            <a:ext cx="788670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>
              <a:buFont typeface="Courier New" panose="02070309020205020404" pitchFamily="49" charset="0"/>
              <a:buChar char="o"/>
              <a:defRPr/>
            </a:lvl1pPr>
            <a:lvl2pPr marL="914377" indent="-457189">
              <a:buFont typeface="Courier New" panose="02070309020205020404" pitchFamily="49" charset="0"/>
              <a:buChar char="o"/>
              <a:defRPr/>
            </a:lvl2pPr>
            <a:lvl3pPr marL="1371566" indent="-457189">
              <a:buFont typeface="Courier New" panose="02070309020205020404" pitchFamily="49" charset="0"/>
              <a:buChar char="o"/>
              <a:defRPr/>
            </a:lvl3pPr>
            <a:lvl4pPr marL="1828754" indent="-457189">
              <a:buFont typeface="Courier New" panose="02070309020205020404" pitchFamily="49" charset="0"/>
              <a:buChar char="o"/>
              <a:defRPr/>
            </a:lvl4pPr>
            <a:lvl5pPr marL="2401828" indent="-396865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085851" y="6324600"/>
            <a:ext cx="5543549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Title or Event Name (go to Insert &gt; Headers &amp; Footers to change)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605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 tIns="9144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28650" y="1143000"/>
            <a:ext cx="788670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>
              <a:buFont typeface="Courier New" panose="02070309020205020404" pitchFamily="49" charset="0"/>
              <a:buChar char="o"/>
              <a:defRPr/>
            </a:lvl1pPr>
            <a:lvl2pPr marL="914377" indent="-457189">
              <a:buFont typeface="Courier New" panose="02070309020205020404" pitchFamily="49" charset="0"/>
              <a:buChar char="o"/>
              <a:defRPr/>
            </a:lvl2pPr>
            <a:lvl3pPr marL="1371566" indent="-457189">
              <a:buFont typeface="Courier New" panose="02070309020205020404" pitchFamily="49" charset="0"/>
              <a:buChar char="o"/>
              <a:defRPr/>
            </a:lvl3pPr>
            <a:lvl4pPr marL="1828754" indent="-457189">
              <a:buFont typeface="Courier New" panose="02070309020205020404" pitchFamily="49" charset="0"/>
              <a:buChar char="o"/>
              <a:defRPr/>
            </a:lvl4pPr>
            <a:lvl5pPr marL="2401828" indent="-396865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085851" y="6324600"/>
            <a:ext cx="5467349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Title or Event Name (go to Insert &gt; Headers &amp; Footers to change)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963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tx2"/>
          </a:solidFill>
        </p:spPr>
        <p:txBody>
          <a:bodyPr tIns="9144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28650" y="1143000"/>
            <a:ext cx="788670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>
              <a:buFont typeface="Courier New" panose="02070309020205020404" pitchFamily="49" charset="0"/>
              <a:buChar char="o"/>
              <a:defRPr/>
            </a:lvl1pPr>
            <a:lvl2pPr marL="914377" indent="-457189">
              <a:buFont typeface="Courier New" panose="02070309020205020404" pitchFamily="49" charset="0"/>
              <a:buChar char="o"/>
              <a:defRPr/>
            </a:lvl2pPr>
            <a:lvl3pPr marL="1371566" indent="-457189">
              <a:buFont typeface="Courier New" panose="02070309020205020404" pitchFamily="49" charset="0"/>
              <a:buChar char="o"/>
              <a:defRPr/>
            </a:lvl3pPr>
            <a:lvl4pPr marL="1828754" indent="-457189">
              <a:buFont typeface="Courier New" panose="02070309020205020404" pitchFamily="49" charset="0"/>
              <a:buChar char="o"/>
              <a:defRPr/>
            </a:lvl4pPr>
            <a:lvl5pPr marL="2401828" indent="-396865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085851" y="6324600"/>
            <a:ext cx="5543549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Title or Event Name (go to Insert &gt; Headers &amp; Footers to change)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023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2"/>
          </a:solidFill>
        </p:spPr>
        <p:txBody>
          <a:bodyPr tIns="9144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28650" y="1143000"/>
            <a:ext cx="788670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>
              <a:buFont typeface="Courier New" panose="02070309020205020404" pitchFamily="49" charset="0"/>
              <a:buChar char="o"/>
              <a:defRPr/>
            </a:lvl1pPr>
            <a:lvl2pPr marL="914377" indent="-457189">
              <a:buFont typeface="Courier New" panose="02070309020205020404" pitchFamily="49" charset="0"/>
              <a:buChar char="o"/>
              <a:defRPr/>
            </a:lvl2pPr>
            <a:lvl3pPr marL="1371566" indent="-457189">
              <a:buFont typeface="Courier New" panose="02070309020205020404" pitchFamily="49" charset="0"/>
              <a:buChar char="o"/>
              <a:defRPr/>
            </a:lvl3pPr>
            <a:lvl4pPr marL="1828754" indent="-457189">
              <a:buFont typeface="Courier New" panose="02070309020205020404" pitchFamily="49" charset="0"/>
              <a:buChar char="o"/>
              <a:defRPr/>
            </a:lvl4pPr>
            <a:lvl5pPr marL="2401828" indent="-396865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085851" y="6324600"/>
            <a:ext cx="5543549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Title or Event Name (go to Insert &gt; Headers &amp; Footers to change)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923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886200"/>
          </a:xfrm>
        </p:spPr>
        <p:txBody>
          <a:bodyPr/>
          <a:lstStyle>
            <a:lvl1pPr marL="457189" indent="-457189">
              <a:buFont typeface="Courier New" panose="02070309020205020404" pitchFamily="49" charset="0"/>
              <a:buChar char="o"/>
              <a:defRPr/>
            </a:lvl1pPr>
            <a:lvl2pPr marL="914377" indent="-457189">
              <a:buFont typeface="Courier New" panose="02070309020205020404" pitchFamily="49" charset="0"/>
              <a:buChar char="o"/>
              <a:defRPr/>
            </a:lvl2pPr>
            <a:lvl3pPr marL="1371566" indent="-457189">
              <a:buFont typeface="Courier New" panose="02070309020205020404" pitchFamily="49" charset="0"/>
              <a:buChar char="o"/>
              <a:defRPr/>
            </a:lvl3pPr>
            <a:lvl4pPr marL="1828754" indent="-457189">
              <a:buFont typeface="Courier New" panose="02070309020205020404" pitchFamily="49" charset="0"/>
              <a:buChar char="o"/>
              <a:defRPr/>
            </a:lvl4pPr>
            <a:lvl5pPr marL="2401828" indent="-396865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447800"/>
            <a:ext cx="8229600" cy="609600"/>
          </a:xfrm>
        </p:spPr>
        <p:txBody>
          <a:bodyPr/>
          <a:lstStyle>
            <a:lvl1pPr algn="ctr">
              <a:buNone/>
              <a:defRPr sz="2400" b="1" i="1" u="sng" baseline="0">
                <a:latin typeface="+mn-lt"/>
              </a:defRPr>
            </a:lvl1pPr>
          </a:lstStyle>
          <a:p>
            <a:pPr lvl="0"/>
            <a:r>
              <a:rPr lang="en-US" sz="2400" b="1" i="1" u="sng" dirty="0">
                <a:latin typeface="+mj-lt"/>
              </a:rPr>
              <a:t>Subtitle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085851" y="6324600"/>
            <a:ext cx="5467349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Title or Event Name (go to Insert &gt; Headers &amp; Footers to change)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239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085851" y="6324600"/>
            <a:ext cx="5543549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Title or Event Name (go to Insert &gt; Headers &amp; Footers to change)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988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 userDrawn="1">
            <p:ph idx="1" hasCustomPrompt="1"/>
          </p:nvPr>
        </p:nvSpPr>
        <p:spPr>
          <a:xfrm>
            <a:off x="685800" y="1524000"/>
            <a:ext cx="7772400" cy="4495800"/>
          </a:xfrm>
        </p:spPr>
        <p:txBody>
          <a:bodyPr numCol="2"/>
          <a:lstStyle>
            <a:lvl1pPr marL="457189" indent="-457189">
              <a:buFont typeface="Courier New" panose="02070309020205020404" pitchFamily="49" charset="0"/>
              <a:buChar char="o"/>
              <a:defRPr/>
            </a:lvl1pPr>
            <a:lvl2pPr marL="914377" indent="-457189">
              <a:buFont typeface="Courier New" panose="02070309020205020404" pitchFamily="49" charset="0"/>
              <a:buChar char="o"/>
              <a:defRPr/>
            </a:lvl2pPr>
            <a:lvl3pPr marL="1371566" indent="-457189">
              <a:buFont typeface="Courier New" panose="02070309020205020404" pitchFamily="49" charset="0"/>
              <a:buChar char="o"/>
              <a:defRPr/>
            </a:lvl3pPr>
          </a:lstStyle>
          <a:p>
            <a:pPr>
              <a:buNone/>
            </a:pPr>
            <a:r>
              <a:rPr lang="en-US" dirty="0"/>
              <a:t>Column One</a:t>
            </a:r>
          </a:p>
          <a:p>
            <a:r>
              <a:rPr lang="en-US" dirty="0"/>
              <a:t>1</a:t>
            </a:r>
          </a:p>
          <a:p>
            <a:pPr lvl="1"/>
            <a:r>
              <a:rPr lang="en-US" dirty="0"/>
              <a:t>a</a:t>
            </a:r>
          </a:p>
          <a:p>
            <a:pPr lvl="1"/>
            <a:r>
              <a:rPr lang="en-US" dirty="0"/>
              <a:t>b</a:t>
            </a:r>
          </a:p>
          <a:p>
            <a:pPr lvl="2"/>
            <a:r>
              <a:rPr lang="en-US" dirty="0" err="1"/>
              <a:t>i</a:t>
            </a:r>
            <a:endParaRPr lang="en-US" dirty="0"/>
          </a:p>
          <a:p>
            <a:pPr lvl="2"/>
            <a:r>
              <a:rPr lang="en-US" dirty="0"/>
              <a:t>Ii</a:t>
            </a:r>
          </a:p>
          <a:p>
            <a:pPr>
              <a:buNone/>
            </a:pPr>
            <a:r>
              <a:rPr lang="en-US" dirty="0"/>
              <a:t>Column Two</a:t>
            </a:r>
          </a:p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577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 userDrawn="1">
            <p:ph idx="1" hasCustomPrompt="1"/>
          </p:nvPr>
        </p:nvSpPr>
        <p:spPr>
          <a:xfrm>
            <a:off x="457200" y="2209800"/>
            <a:ext cx="8153400" cy="3810000"/>
          </a:xfrm>
        </p:spPr>
        <p:txBody>
          <a:bodyPr numCol="2"/>
          <a:lstStyle>
            <a:lvl1pPr marL="457189" indent="-457189">
              <a:buFont typeface="Courier New" panose="02070309020205020404" pitchFamily="49" charset="0"/>
              <a:buChar char="o"/>
              <a:defRPr/>
            </a:lvl1pPr>
            <a:lvl2pPr marL="914377" indent="-457189">
              <a:buFont typeface="Courier New" panose="02070309020205020404" pitchFamily="49" charset="0"/>
              <a:buChar char="o"/>
              <a:defRPr/>
            </a:lvl2pPr>
            <a:lvl3pPr marL="1371566" indent="-457189">
              <a:buFont typeface="Courier New" panose="02070309020205020404" pitchFamily="49" charset="0"/>
              <a:buChar char="o"/>
              <a:defRPr/>
            </a:lvl3pPr>
          </a:lstStyle>
          <a:p>
            <a:pPr>
              <a:buNone/>
            </a:pPr>
            <a:r>
              <a:rPr lang="en-US" dirty="0"/>
              <a:t>Column One</a:t>
            </a:r>
          </a:p>
          <a:p>
            <a:r>
              <a:rPr lang="en-US" dirty="0"/>
              <a:t>1</a:t>
            </a:r>
          </a:p>
          <a:p>
            <a:pPr lvl="1"/>
            <a:r>
              <a:rPr lang="en-US" dirty="0"/>
              <a:t>a</a:t>
            </a:r>
          </a:p>
          <a:p>
            <a:pPr lvl="1"/>
            <a:r>
              <a:rPr lang="en-US" dirty="0"/>
              <a:t>b</a:t>
            </a:r>
          </a:p>
          <a:p>
            <a:pPr lvl="2"/>
            <a:r>
              <a:rPr lang="en-US" dirty="0" err="1"/>
              <a:t>i</a:t>
            </a:r>
            <a:endParaRPr lang="en-US" dirty="0"/>
          </a:p>
          <a:p>
            <a:pPr lvl="2"/>
            <a:r>
              <a:rPr lang="en-US" dirty="0"/>
              <a:t>Ii</a:t>
            </a:r>
          </a:p>
          <a:p>
            <a:pPr lvl="2"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Column Two</a:t>
            </a:r>
          </a:p>
          <a:p>
            <a:r>
              <a:rPr lang="en-US" dirty="0"/>
              <a:t>2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447800"/>
            <a:ext cx="8305800" cy="609600"/>
          </a:xfrm>
        </p:spPr>
        <p:txBody>
          <a:bodyPr/>
          <a:lstStyle>
            <a:lvl1pPr algn="ctr">
              <a:buNone/>
              <a:defRPr sz="2400" b="1" i="1" u="sng">
                <a:latin typeface="+mj-lt"/>
              </a:defRPr>
            </a:lvl1pPr>
          </a:lstStyle>
          <a:p>
            <a:pPr lvl="0"/>
            <a:r>
              <a:rPr lang="en-US" sz="2400" b="1" i="1" u="sng" dirty="0">
                <a:latin typeface="+mj-lt"/>
              </a:rPr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976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2940" y="1143000"/>
            <a:ext cx="781812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731520" y="6324600"/>
            <a:ext cx="35433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rmAutofit/>
          </a:bodyPr>
          <a:lstStyle/>
          <a:p>
            <a:pPr algn="r">
              <a:defRPr/>
            </a:pPr>
            <a:fld id="{C08E5819-54B1-418D-9241-92F644D79DBB}" type="slidenum">
              <a:rPr lang="en-US" sz="1400" b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pPr algn="r">
                <a:defRPr/>
              </a:pPr>
              <a:t>‹#›</a:t>
            </a:fld>
            <a:r>
              <a:rPr lang="en-US" sz="14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|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085851" y="6324600"/>
            <a:ext cx="5543549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Title or Event Name (go to Insert &gt; Headers &amp; Footers to change)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140706"/>
            <a:ext cx="1072019" cy="549654"/>
          </a:xfrm>
          <a:prstGeom prst="rect">
            <a:avLst/>
          </a:prstGeom>
        </p:spPr>
      </p:pic>
      <p:cxnSp>
        <p:nvCxnSpPr>
          <p:cNvPr id="18" name="Straight Connector 17"/>
          <p:cNvCxnSpPr/>
          <p:nvPr userDrawn="1"/>
        </p:nvCxnSpPr>
        <p:spPr>
          <a:xfrm>
            <a:off x="662940" y="6244862"/>
            <a:ext cx="7818120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8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32" r:id="rId3"/>
    <p:sldLayoutId id="2147483728" r:id="rId4"/>
    <p:sldLayoutId id="2147483729" r:id="rId5"/>
    <p:sldLayoutId id="2147483716" r:id="rId6"/>
    <p:sldLayoutId id="2147483717" r:id="rId7"/>
    <p:sldLayoutId id="2147483718" r:id="rId8"/>
    <p:sldLayoutId id="2147483719" r:id="rId9"/>
    <p:sldLayoutId id="2147483721" r:id="rId10"/>
    <p:sldLayoutId id="2147483731" r:id="rId11"/>
    <p:sldLayoutId id="2147483730" r:id="rId12"/>
    <p:sldLayoutId id="2147483733" r:id="rId13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0" cap="all" normalizeH="0" baseline="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6pPr>
      <a:lvl7pPr marL="914377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4000" b="0">
          <a:solidFill>
            <a:schemeClr val="bg1"/>
          </a:solidFill>
          <a:latin typeface="+mn-lt"/>
          <a:ea typeface="+mn-ea"/>
          <a:cs typeface="+mn-cs"/>
        </a:defRPr>
      </a:lvl1pPr>
      <a:lvl2pPr marL="914377" indent="-457189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2800">
          <a:solidFill>
            <a:schemeClr val="bg1"/>
          </a:solidFill>
          <a:latin typeface="+mn-lt"/>
        </a:defRPr>
      </a:lvl2pPr>
      <a:lvl3pPr marL="1371566" indent="-457189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2800">
          <a:solidFill>
            <a:schemeClr val="bg1"/>
          </a:solidFill>
          <a:latin typeface="+mn-lt"/>
        </a:defRPr>
      </a:lvl3pPr>
      <a:lvl4pPr marL="1828754" indent="-457189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2400">
          <a:solidFill>
            <a:schemeClr val="bg1"/>
          </a:solidFill>
          <a:latin typeface="+mn-lt"/>
        </a:defRPr>
      </a:lvl4pPr>
      <a:lvl5pPr marL="2401828" indent="-396865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tabLst>
          <a:tab pos="2401828" algn="l"/>
        </a:tabLst>
        <a:defRPr sz="2400">
          <a:solidFill>
            <a:schemeClr val="bg1"/>
          </a:solidFill>
          <a:latin typeface="+mn-lt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Andrea.Henderson@dot.ohio.gov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Tom.Makris@dot.ohio.gov" TargetMode="External"/><Relationship Id="rId5" Type="http://schemas.openxmlformats.org/officeDocument/2006/relationships/hyperlink" Target="mailto:Paul.Maricocchi@dot.ohio.gov" TargetMode="External"/><Relationship Id="rId4" Type="http://schemas.openxmlformats.org/officeDocument/2006/relationships/hyperlink" Target="mailto:Ben.Miller@dot.ohio.gov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53654" y="304800"/>
            <a:ext cx="8490204" cy="1093742"/>
          </a:xfrm>
        </p:spPr>
        <p:txBody>
          <a:bodyPr/>
          <a:lstStyle/>
          <a:p>
            <a:r>
              <a:rPr lang="en-US" sz="4000" b="1" dirty="0">
                <a:solidFill>
                  <a:schemeClr val="accent1"/>
                </a:solidFill>
              </a:rPr>
              <a:t> LPA Program Highlights</a:t>
            </a:r>
            <a:br>
              <a:rPr lang="en-US" sz="3200" b="1" dirty="0">
                <a:solidFill>
                  <a:schemeClr val="accent1"/>
                </a:solidFill>
              </a:rPr>
            </a:br>
            <a:r>
              <a:rPr lang="en-US" sz="3200" b="1" dirty="0">
                <a:solidFill>
                  <a:schemeClr val="accent1"/>
                </a:solidFill>
              </a:rPr>
              <a:t>  </a:t>
            </a:r>
            <a:r>
              <a:rPr lang="en-US" sz="1800" b="1" dirty="0">
                <a:solidFill>
                  <a:schemeClr val="accent1"/>
                </a:solidFill>
              </a:rPr>
              <a:t>OKI ICC Meeting, Tuesday, June 6, 2023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585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District 8 LPA Contacts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28650" y="1371600"/>
            <a:ext cx="78867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Andrea Henderson, P.E., District 8 LPA Coordinator</a:t>
            </a:r>
          </a:p>
          <a:p>
            <a:pPr marL="0" indent="0">
              <a:buNone/>
            </a:pPr>
            <a:r>
              <a:rPr lang="en-US" sz="1600" dirty="0">
                <a:hlinkClick r:id="rId3"/>
              </a:rPr>
              <a:t>Andrea.Henderson@dot.ohio.gov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513-933-6528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800" dirty="0"/>
              <a:t>Ben Miller, District 8 LPA Right of Way Coordinator</a:t>
            </a:r>
          </a:p>
          <a:p>
            <a:pPr marL="0" indent="0">
              <a:buNone/>
            </a:pPr>
            <a:r>
              <a:rPr lang="en-US" sz="1600" dirty="0">
                <a:hlinkClick r:id="rId4"/>
              </a:rPr>
              <a:t>Ben.Miller@dot.ohio.gov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513-933-6655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800" dirty="0"/>
              <a:t>Paul Maricocchi, E.I., LPA Project Manager</a:t>
            </a:r>
          </a:p>
          <a:p>
            <a:pPr marL="0" indent="0">
              <a:buNone/>
            </a:pPr>
            <a:r>
              <a:rPr lang="en-US" sz="1600" dirty="0">
                <a:hlinkClick r:id="rId5"/>
              </a:rPr>
              <a:t>Paul.Maricocchi@dot.ohio.gov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513-933-6586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800" dirty="0"/>
              <a:t>Tom Makris, P.E., MBA, LPA Construction Monitor</a:t>
            </a:r>
          </a:p>
          <a:p>
            <a:pPr marL="0" indent="0">
              <a:buNone/>
            </a:pPr>
            <a:r>
              <a:rPr lang="en-US" sz="1400" dirty="0">
                <a:hlinkClick r:id="rId6"/>
              </a:rPr>
              <a:t>Tom.Makris@dot.ohio.gov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513-933-6619</a:t>
            </a:r>
            <a:endParaRPr lang="en-US" sz="1600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ODOT’s LPA Program</a:t>
            </a:r>
          </a:p>
        </p:txBody>
      </p:sp>
    </p:spTree>
    <p:extLst>
      <p:ext uri="{BB962C8B-B14F-4D97-AF65-F5344CB8AC3E}">
        <p14:creationId xmlns:p14="http://schemas.microsoft.com/office/powerpoint/2010/main" val="3956215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0" y="1986757"/>
            <a:ext cx="2894445" cy="2884486"/>
          </a:xfrm>
          <a:prstGeom prst="roundRect">
            <a:avLst>
              <a:gd name="adj" fmla="val 11102"/>
            </a:avLst>
          </a:prstGeom>
          <a:solidFill>
            <a:schemeClr val="tx2"/>
          </a:solidFill>
          <a:ln w="19685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latin typeface="Franklin Gothic Demi" panose="020B0703020102020204" pitchFamily="34" charset="0"/>
              </a:rPr>
              <a:t>?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ODOT’s LPA Program</a:t>
            </a:r>
          </a:p>
        </p:txBody>
      </p:sp>
    </p:spTree>
    <p:extLst>
      <p:ext uri="{BB962C8B-B14F-4D97-AF65-F5344CB8AC3E}">
        <p14:creationId xmlns:p14="http://schemas.microsoft.com/office/powerpoint/2010/main" val="353538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DEFINED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3400" y="1295400"/>
            <a:ext cx="7886700" cy="4419600"/>
          </a:xfrm>
        </p:spPr>
        <p:txBody>
          <a:bodyPr/>
          <a:lstStyle/>
          <a:p>
            <a:pPr marL="0" indent="0">
              <a:buNone/>
            </a:pPr>
            <a:r>
              <a:rPr lang="en-US" sz="3200" u="sng" dirty="0"/>
              <a:t>LPA Project</a:t>
            </a:r>
            <a:r>
              <a:rPr lang="en-US" sz="3200" dirty="0"/>
              <a:t>:</a:t>
            </a:r>
          </a:p>
          <a:p>
            <a:pPr marL="0" indent="0">
              <a:buNone/>
            </a:pPr>
            <a:r>
              <a:rPr lang="en-US" sz="2800" dirty="0"/>
              <a:t>Any project sponsored by a Local Public Agency, awarded state or federal transportation funding (administered by ODOT)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Example Funding Sources: </a:t>
            </a:r>
          </a:p>
          <a:p>
            <a:pPr marL="0" indent="0">
              <a:buNone/>
            </a:pPr>
            <a:r>
              <a:rPr lang="en-US" sz="2800" dirty="0"/>
              <a:t>OKI STBG, TA, CMAQ; ODOT safety, CEAO, Office of Local Programs grants, TRAC, BIL Discretionary, Congressionally Directed Community Improvement Projects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ODOT’s LPA Program</a:t>
            </a:r>
          </a:p>
        </p:txBody>
      </p:sp>
    </p:spTree>
    <p:extLst>
      <p:ext uri="{BB962C8B-B14F-4D97-AF65-F5344CB8AC3E}">
        <p14:creationId xmlns:p14="http://schemas.microsoft.com/office/powerpoint/2010/main" val="99259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LPA Project requirements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28650" y="1104900"/>
            <a:ext cx="7886700" cy="533400"/>
          </a:xfrm>
        </p:spPr>
        <p:txBody>
          <a:bodyPr/>
          <a:lstStyle/>
          <a:p>
            <a:r>
              <a:rPr lang="en-US" sz="2000" dirty="0"/>
              <a:t>ODOT’s Project Development Process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ODOT’s LPA Program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224F6B-15D8-4276-AD09-B6DDC145F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851" y="1604045"/>
            <a:ext cx="7162800" cy="1689216"/>
          </a:xfrm>
          <a:prstGeom prst="rect">
            <a:avLst/>
          </a:prstGeom>
        </p:spPr>
      </p:pic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B37DA4BD-B185-4EF7-9BC8-47115481B9C2}"/>
              </a:ext>
            </a:extLst>
          </p:cNvPr>
          <p:cNvSpPr txBox="1">
            <a:spLocks/>
          </p:cNvSpPr>
          <p:nvPr/>
        </p:nvSpPr>
        <p:spPr bwMode="auto">
          <a:xfrm>
            <a:off x="628650" y="3564740"/>
            <a:ext cx="78867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4000" b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377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800">
                <a:solidFill>
                  <a:schemeClr val="bg1"/>
                </a:solidFill>
                <a:latin typeface="+mn-lt"/>
              </a:defRPr>
            </a:lvl2pPr>
            <a:lvl3pPr marL="1371566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800">
                <a:solidFill>
                  <a:schemeClr val="bg1"/>
                </a:solidFill>
                <a:latin typeface="+mn-lt"/>
              </a:defRPr>
            </a:lvl3pPr>
            <a:lvl4pPr marL="1828754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400">
                <a:solidFill>
                  <a:schemeClr val="bg1"/>
                </a:solidFill>
                <a:latin typeface="+mn-lt"/>
              </a:defRPr>
            </a:lvl4pPr>
            <a:lvl5pPr marL="2401828" indent="-396865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>
                <a:tab pos="2401828" algn="l"/>
              </a:tabLst>
              <a:defRPr sz="2400">
                <a:solidFill>
                  <a:schemeClr val="bg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sz="2000" kern="0" dirty="0"/>
              <a:t>Subject to state and federal transportation policies, law, ODOT manuals and accepted design standards</a:t>
            </a:r>
          </a:p>
        </p:txBody>
      </p:sp>
      <p:pic>
        <p:nvPicPr>
          <p:cNvPr id="1026" name="Picture 2" descr="Image result for NEPA">
            <a:extLst>
              <a:ext uri="{FF2B5EF4-FFF2-40B4-BE49-F238E27FC236}">
                <a16:creationId xmlns:a16="http://schemas.microsoft.com/office/drawing/2014/main" id="{D2B6320E-B43F-451F-B0F1-0066B7CC7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992" y="4449860"/>
            <a:ext cx="14573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uniform act">
            <a:extLst>
              <a:ext uri="{FF2B5EF4-FFF2-40B4-BE49-F238E27FC236}">
                <a16:creationId xmlns:a16="http://schemas.microsoft.com/office/drawing/2014/main" id="{DAF9279D-AD2A-4E60-BE71-188D48F82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685" y="4443329"/>
            <a:ext cx="1945604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ohio department of transportation">
            <a:extLst>
              <a:ext uri="{FF2B5EF4-FFF2-40B4-BE49-F238E27FC236}">
                <a16:creationId xmlns:a16="http://schemas.microsoft.com/office/drawing/2014/main" id="{9F8F1358-A692-4699-AF44-71609464D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443329"/>
            <a:ext cx="2266950" cy="57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487B1B-11BB-CACA-E96A-44B03B7891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0" y="5132257"/>
            <a:ext cx="2266950" cy="77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008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LPA Project Delivery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0" y="1143000"/>
            <a:ext cx="8610600" cy="4800600"/>
          </a:xfrm>
        </p:spPr>
        <p:txBody>
          <a:bodyPr/>
          <a:lstStyle/>
          <a:p>
            <a:r>
              <a:rPr lang="en-US" sz="1800" dirty="0"/>
              <a:t>Scope Meeting</a:t>
            </a:r>
          </a:p>
          <a:p>
            <a:pPr lvl="1"/>
            <a:r>
              <a:rPr lang="en-US" sz="1400" dirty="0"/>
              <a:t>Define the state and federal requirements that apply</a:t>
            </a:r>
          </a:p>
          <a:p>
            <a:pPr lvl="1"/>
            <a:r>
              <a:rPr lang="en-US" sz="1400" dirty="0"/>
              <a:t>Discuss the Project Development Process and set a project schedule</a:t>
            </a:r>
          </a:p>
          <a:p>
            <a:pPr lvl="1"/>
            <a:r>
              <a:rPr lang="en-US" sz="1400" dirty="0"/>
              <a:t>Define roles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LPAs “drive” the PDP process</a:t>
            </a:r>
          </a:p>
          <a:p>
            <a:pPr lvl="1"/>
            <a:r>
              <a:rPr lang="en-US" sz="1400" dirty="0"/>
              <a:t>Hire and manage consultants for design, environmental, and right of way acquisition</a:t>
            </a:r>
          </a:p>
          <a:p>
            <a:pPr lvl="1"/>
            <a:r>
              <a:rPr lang="en-US" sz="1400" dirty="0"/>
              <a:t>Meet with ODOT to provide status updates and lock the schedule during ODOT’s lock-down process</a:t>
            </a:r>
          </a:p>
          <a:p>
            <a:pPr lvl="1"/>
            <a:r>
              <a:rPr lang="en-US" sz="1400" dirty="0"/>
              <a:t>Staying on scope, schedule, and within budget are key to successful delivery</a:t>
            </a:r>
          </a:p>
          <a:p>
            <a:pPr lvl="1"/>
            <a:r>
              <a:rPr lang="en-US" sz="1400" dirty="0"/>
              <a:t>Delivering the plan package and awarding the project on-time are key measures that ODOT tracks</a:t>
            </a:r>
          </a:p>
          <a:p>
            <a:endParaRPr lang="en-US" sz="1800" dirty="0"/>
          </a:p>
          <a:p>
            <a:r>
              <a:rPr lang="en-US" sz="1800" dirty="0"/>
              <a:t>ODOT provides oversight:</a:t>
            </a:r>
          </a:p>
          <a:p>
            <a:pPr lvl="1"/>
            <a:r>
              <a:rPr lang="en-US" sz="1400" dirty="0"/>
              <a:t>Responsibility to ensure federal requirements (e.g. NEPA &amp; Uniform Act) are met</a:t>
            </a:r>
          </a:p>
          <a:p>
            <a:pPr lvl="1"/>
            <a:r>
              <a:rPr lang="en-US" sz="1400" dirty="0"/>
              <a:t>Project design review (scope &amp; applicable design criteria);</a:t>
            </a:r>
          </a:p>
          <a:p>
            <a:pPr lvl="1"/>
            <a:r>
              <a:rPr lang="en-US" sz="1400" dirty="0"/>
              <a:t>Adherence to project schedule (including “lock-down”)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ODOT’s LPA Program</a:t>
            </a:r>
          </a:p>
        </p:txBody>
      </p:sp>
    </p:spTree>
    <p:extLst>
      <p:ext uri="{BB962C8B-B14F-4D97-AF65-F5344CB8AC3E}">
        <p14:creationId xmlns:p14="http://schemas.microsoft.com/office/powerpoint/2010/main" val="3897909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 contract delivery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ODOT’s LPA Program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51D5FA7-C391-421E-B30C-21C6C27383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72588" y="1295400"/>
            <a:ext cx="6398823" cy="461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34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LPA Project Delivery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28650" y="1219200"/>
            <a:ext cx="7886700" cy="4800600"/>
          </a:xfrm>
        </p:spPr>
        <p:txBody>
          <a:bodyPr/>
          <a:lstStyle/>
          <a:p>
            <a:pPr marL="0" indent="0">
              <a:buNone/>
            </a:pPr>
            <a:r>
              <a:rPr lang="en-US" sz="2800" u="sng" dirty="0"/>
              <a:t>Key Differences (ODOT-Let vs. Local-Let)</a:t>
            </a:r>
            <a:endParaRPr lang="en-US" sz="2400" u="sng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400" dirty="0"/>
              <a:t>Plan Development Format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Project Agreements &amp; Legislation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Project Schedule (ODOT’s letting process)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Construction Administration &amp; Inspection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Cash Flow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ODOT’s LPA Program</a:t>
            </a:r>
          </a:p>
        </p:txBody>
      </p:sp>
    </p:spTree>
    <p:extLst>
      <p:ext uri="{BB962C8B-B14F-4D97-AF65-F5344CB8AC3E}">
        <p14:creationId xmlns:p14="http://schemas.microsoft.com/office/powerpoint/2010/main" val="3938988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Local-let participation requirements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74221" y="3048000"/>
            <a:ext cx="4019550" cy="2643664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Complete 12 Online e-Learning Modules (good for 5 years)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Complete “LPA Participation    Requirements Review Form” (good for 4 years)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ODOT’s LPA Program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391827-96F5-6A78-7FD9-6A792536D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1305" y="1992869"/>
            <a:ext cx="3831992" cy="3962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067AB0-172B-7413-A11B-B5B202E656A2}"/>
              </a:ext>
            </a:extLst>
          </p:cNvPr>
          <p:cNvSpPr txBox="1"/>
          <p:nvPr/>
        </p:nvSpPr>
        <p:spPr>
          <a:xfrm>
            <a:off x="152400" y="2145268"/>
            <a:ext cx="50163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  <a:t>Two-step LPA 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Certification</a:t>
            </a:r>
            <a: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  <a:t> Process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493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Local-let participation requirements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28650" y="1219200"/>
            <a:ext cx="7886700" cy="4800600"/>
          </a:xfrm>
        </p:spPr>
        <p:txBody>
          <a:bodyPr/>
          <a:lstStyle/>
          <a:p>
            <a:pPr marL="0" indent="0">
              <a:buNone/>
            </a:pPr>
            <a:r>
              <a:rPr lang="en-US" sz="2400" u="sng" dirty="0"/>
              <a:t>LPA is required to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Designate an “LPA Person in Responsible Charge”</a:t>
            </a:r>
          </a:p>
          <a:p>
            <a:r>
              <a:rPr lang="en-US" sz="2000" dirty="0"/>
              <a:t>Identify who will serve as the “Construction Project Engineer”</a:t>
            </a:r>
          </a:p>
          <a:p>
            <a:r>
              <a:rPr lang="en-US" sz="2000" dirty="0"/>
              <a:t>Provide examples of past transportation projects delivered</a:t>
            </a:r>
          </a:p>
          <a:p>
            <a:r>
              <a:rPr lang="en-US" sz="2000" dirty="0"/>
              <a:t>Clarify processes and policies to ensure compliance for: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ODOT’s LPA Program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014D635-F3AD-437B-B898-90E7913CE4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265598"/>
              </p:ext>
            </p:extLst>
          </p:nvPr>
        </p:nvGraphicFramePr>
        <p:xfrm>
          <a:off x="1523999" y="3649978"/>
          <a:ext cx="6096002" cy="21945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48001">
                  <a:extLst>
                    <a:ext uri="{9D8B030D-6E8A-4147-A177-3AD203B41FA5}">
                      <a16:colId xmlns:a16="http://schemas.microsoft.com/office/drawing/2014/main" val="1468844247"/>
                    </a:ext>
                  </a:extLst>
                </a:gridCol>
                <a:gridCol w="3048001">
                  <a:extLst>
                    <a:ext uri="{9D8B030D-6E8A-4147-A177-3AD203B41FA5}">
                      <a16:colId xmlns:a16="http://schemas.microsoft.com/office/drawing/2014/main" val="965625136"/>
                    </a:ext>
                  </a:extLst>
                </a:gridCol>
              </a:tblGrid>
              <a:tr h="364490">
                <a:tc>
                  <a:txBody>
                    <a:bodyPr/>
                    <a:lstStyle/>
                    <a:p>
                      <a:r>
                        <a:rPr lang="en-US" dirty="0"/>
                        <a:t>Consultant selection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Consultant management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1491866"/>
                  </a:ext>
                </a:extLst>
              </a:tr>
              <a:tr h="364490">
                <a:tc>
                  <a:txBody>
                    <a:bodyPr/>
                    <a:lstStyle/>
                    <a:p>
                      <a:r>
                        <a:rPr lang="en-US" dirty="0"/>
                        <a:t>Right of way acquisition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Environmental (NEPA)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378254"/>
                  </a:ext>
                </a:extLst>
              </a:tr>
              <a:tr h="364490">
                <a:tc>
                  <a:txBody>
                    <a:bodyPr/>
                    <a:lstStyle/>
                    <a:p>
                      <a:r>
                        <a:rPr lang="en-US" dirty="0"/>
                        <a:t>Finance &amp; Accounting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Recordkeeping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39071"/>
                  </a:ext>
                </a:extLst>
              </a:tr>
              <a:tr h="364490">
                <a:tc>
                  <a:txBody>
                    <a:bodyPr/>
                    <a:lstStyle/>
                    <a:p>
                      <a:r>
                        <a:rPr lang="en-US" dirty="0"/>
                        <a:t>Advertising, sale, &amp; award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Change Orders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6989896"/>
                  </a:ext>
                </a:extLst>
              </a:tr>
              <a:tr h="364490">
                <a:tc>
                  <a:txBody>
                    <a:bodyPr/>
                    <a:lstStyle/>
                    <a:p>
                      <a:r>
                        <a:rPr lang="en-US" dirty="0"/>
                        <a:t>Dispute resolution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Claims management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782235"/>
                  </a:ext>
                </a:extLst>
              </a:tr>
              <a:tr h="364490">
                <a:tc>
                  <a:txBody>
                    <a:bodyPr/>
                    <a:lstStyle/>
                    <a:p>
                      <a:r>
                        <a:rPr lang="en-US" dirty="0"/>
                        <a:t>DBE requirements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Prevailing wages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9784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3174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thoughts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28650" y="1219200"/>
            <a:ext cx="7886700" cy="4800600"/>
          </a:xfrm>
        </p:spPr>
        <p:txBody>
          <a:bodyPr/>
          <a:lstStyle/>
          <a:p>
            <a:r>
              <a:rPr lang="en-US" sz="2400" dirty="0"/>
              <a:t>Communication is a major key to success</a:t>
            </a:r>
            <a:endParaRPr lang="en-US" sz="2000" dirty="0"/>
          </a:p>
          <a:p>
            <a:pPr lvl="1"/>
            <a:r>
              <a:rPr lang="en-US" sz="2000" dirty="0"/>
              <a:t>Ask to be added to my LPA email list</a:t>
            </a:r>
          </a:p>
          <a:p>
            <a:pPr lvl="1"/>
            <a:r>
              <a:rPr lang="en-US" sz="2000" dirty="0"/>
              <a:t>Be proactive in communicating issues or delays</a:t>
            </a:r>
          </a:p>
          <a:p>
            <a:pPr lvl="1"/>
            <a:r>
              <a:rPr lang="en-US" sz="2000" dirty="0"/>
              <a:t>ODOT &amp; OKI can assist when budget issues arise</a:t>
            </a:r>
          </a:p>
          <a:p>
            <a:endParaRPr lang="en-US" sz="3200" dirty="0"/>
          </a:p>
          <a:p>
            <a:r>
              <a:rPr lang="en-US" sz="2400" dirty="0"/>
              <a:t>Timely delivery is very important!</a:t>
            </a:r>
          </a:p>
          <a:p>
            <a:endParaRPr lang="en-US" sz="2400" dirty="0"/>
          </a:p>
          <a:p>
            <a:r>
              <a:rPr lang="en-US" sz="2400" dirty="0"/>
              <a:t>ODOT can assist with items like reviewing consultant scopes to ensure items don’t get missed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ODOT’s LPA Program</a:t>
            </a:r>
          </a:p>
        </p:txBody>
      </p:sp>
    </p:spTree>
    <p:extLst>
      <p:ext uri="{BB962C8B-B14F-4D97-AF65-F5344CB8AC3E}">
        <p14:creationId xmlns:p14="http://schemas.microsoft.com/office/powerpoint/2010/main" val="1615270552"/>
      </p:ext>
    </p:extLst>
  </p:cSld>
  <p:clrMapOvr>
    <a:masterClrMapping/>
  </p:clrMapOvr>
</p:sld>
</file>

<file path=ppt/theme/theme1.xml><?xml version="1.0" encoding="utf-8"?>
<a:theme xmlns:a="http://schemas.openxmlformats.org/drawingml/2006/main" name="ODOT Master - Business Card Look">
  <a:themeElements>
    <a:clrScheme name="Custom 1">
      <a:dk1>
        <a:srgbClr val="000000"/>
      </a:dk1>
      <a:lt1>
        <a:sysClr val="window" lastClr="FFFFFF"/>
      </a:lt1>
      <a:dk2>
        <a:srgbClr val="009969"/>
      </a:dk2>
      <a:lt2>
        <a:srgbClr val="D6D2C4"/>
      </a:lt2>
      <a:accent1>
        <a:srgbClr val="1F2A44"/>
      </a:accent1>
      <a:accent2>
        <a:srgbClr val="00B5E2"/>
      </a:accent2>
      <a:accent3>
        <a:srgbClr val="DC582A"/>
      </a:accent3>
      <a:accent4>
        <a:srgbClr val="9E2A2B"/>
      </a:accent4>
      <a:accent5>
        <a:srgbClr val="D7C826"/>
      </a:accent5>
      <a:accent6>
        <a:srgbClr val="F68D2E"/>
      </a:accent6>
      <a:hlink>
        <a:srgbClr val="40BAC8"/>
      </a:hlink>
      <a:folHlink>
        <a:srgbClr val="152F5F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DOT-4by3 Light ZephyrDot Template.potx" id="{00618131-E74E-4A06-9A18-59EEDC1A4967}" vid="{529BB267-7D88-4C9F-A551-9F33915A85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8E279CDA86804FBDAAEE66E36F0FB0" ma:contentTypeVersion="1" ma:contentTypeDescription="Create a new document." ma:contentTypeScope="" ma:versionID="43202aa8ff8312f36ee1aed502b024b7">
  <xsd:schema xmlns:xsd="http://www.w3.org/2001/XMLSchema" xmlns:xs="http://www.w3.org/2001/XMLSchema" xmlns:p="http://schemas.microsoft.com/office/2006/metadata/properties" xmlns:ns2="f78f6485-d866-47f2-8ebc-7a2b1bdbd3a3" targetNamespace="http://schemas.microsoft.com/office/2006/metadata/properties" ma:root="true" ma:fieldsID="097235a341eeb17de0cae88af07512ad" ns2:_="">
    <xsd:import namespace="f78f6485-d866-47f2-8ebc-7a2b1bdbd3a3"/>
    <xsd:element name="properties">
      <xsd:complexType>
        <xsd:sequence>
          <xsd:element name="documentManagement">
            <xsd:complexType>
              <xsd:all>
                <xsd:element ref="ns2:Topi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8f6485-d866-47f2-8ebc-7a2b1bdbd3a3" elementFormDefault="qualified">
    <xsd:import namespace="http://schemas.microsoft.com/office/2006/documentManagement/types"/>
    <xsd:import namespace="http://schemas.microsoft.com/office/infopath/2007/PartnerControls"/>
    <xsd:element name="Topic" ma:index="8" nillable="true" ma:displayName="Topic" ma:format="Dropdown" ma:internalName="Topic">
      <xsd:simpleType>
        <xsd:union memberTypes="dms:Text">
          <xsd:simpleType>
            <xsd:restriction base="dms:Choice">
              <xsd:enumeration value="CALENDARS"/>
              <xsd:enumeration value="OFFER LETTERS"/>
              <xsd:enumeration value="PRESENTATIONS"/>
              <xsd:enumeration value="MISCELLANEOUS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Topic xmlns="f78f6485-d866-47f2-8ebc-7a2b1bdbd3a3">PRESENTATIONS</Topic>
  </documentManagement>
</p:properties>
</file>

<file path=customXml/itemProps1.xml><?xml version="1.0" encoding="utf-8"?>
<ds:datastoreItem xmlns:ds="http://schemas.openxmlformats.org/officeDocument/2006/customXml" ds:itemID="{BC1191A9-0F67-4A7E-B545-5B62BDB921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8f6485-d866-47f2-8ebc-7a2b1bdbd3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F74D340-8406-4DD4-A627-F9B13BC4C1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BC61EB-F99C-416A-973D-C4819452716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f78f6485-d866-47f2-8ebc-7a2b1bdbd3a3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ODOT-4by3 Light ZephyrDot Template</Template>
  <TotalTime>222</TotalTime>
  <Words>555</Words>
  <Application>Microsoft Office PowerPoint</Application>
  <PresentationFormat>On-screen Show (4:3)</PresentationFormat>
  <Paragraphs>112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Courier New</vt:lpstr>
      <vt:lpstr>Franklin Gothic Demi</vt:lpstr>
      <vt:lpstr>Georgia</vt:lpstr>
      <vt:lpstr>Trebuchet MS</vt:lpstr>
      <vt:lpstr>ODOT Master - Business Card Look</vt:lpstr>
      <vt:lpstr> LPA Program Highlights   OKI ICC Meeting, Tuesday, June 6, 2023</vt:lpstr>
      <vt:lpstr>DEFINED</vt:lpstr>
      <vt:lpstr>LPA Project requirements</vt:lpstr>
      <vt:lpstr>LPA Project Delivery</vt:lpstr>
      <vt:lpstr>Construction contract delivery</vt:lpstr>
      <vt:lpstr>LPA Project Delivery</vt:lpstr>
      <vt:lpstr>Local-let participation requirements</vt:lpstr>
      <vt:lpstr>Local-let participation requirements</vt:lpstr>
      <vt:lpstr>Final thoughts</vt:lpstr>
      <vt:lpstr>District 8 LPA Contacts</vt:lpstr>
      <vt:lpstr>Questions</vt:lpstr>
    </vt:vector>
  </TitlesOfParts>
  <Company>Ohio Dept.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Title • Location, Date 20XX</dc:title>
  <dc:creator>Scott Brown</dc:creator>
  <cp:lastModifiedBy>Regina Fields</cp:lastModifiedBy>
  <cp:revision>35</cp:revision>
  <cp:lastPrinted>2017-01-30T16:29:08Z</cp:lastPrinted>
  <dcterms:created xsi:type="dcterms:W3CDTF">2019-11-06T13:52:17Z</dcterms:created>
  <dcterms:modified xsi:type="dcterms:W3CDTF">2023-06-05T19:18:33Z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0x010100108E279CDA86804FBDAAEE66E36F0FB0</vt:lpwstr>
  </property>
  <property fmtid="{D5CDD505-2E9C-101B-9397-08002B2CF9AE}" pid="3" name="Thumb">
    <vt:lpwstr>http://portal.dot.state.oh.us/Divisions/Communications/images1/PowerPoint.gifODOT Powerpoint Template as of February 3, 2009</vt:lpwstr>
  </property>
  <property fmtid="{D5CDD505-2E9C-101B-9397-08002B2CF9AE}" pid="4" name="Order">
    <vt:r8>3700</vt:r8>
  </property>
  <property fmtid="{D5CDD505-2E9C-101B-9397-08002B2CF9AE}" pid="5" name="PublishingRollupImage">
    <vt:lpwstr>&lt;img alt="PowerPoint" border="0" src="/Divisions/Communications/images1/PowerPoint.gif" style="BORDER: 0px solid; "&gt;</vt:lpwstr>
  </property>
  <property fmtid="{D5CDD505-2E9C-101B-9397-08002B2CF9AE}" pid="6" name="Images">
    <vt:lpwstr>Documents</vt:lpwstr>
  </property>
  <property fmtid="{D5CDD505-2E9C-101B-9397-08002B2CF9AE}" pid="7" name="vti_description">
    <vt:lpwstr/>
  </property>
</Properties>
</file>