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7"/>
  </p:notesMasterIdLst>
  <p:sldIdLst>
    <p:sldId id="340" r:id="rId2"/>
    <p:sldId id="345" r:id="rId3"/>
    <p:sldId id="341" r:id="rId4"/>
    <p:sldId id="306" r:id="rId5"/>
    <p:sldId id="336" r:id="rId6"/>
    <p:sldId id="321" r:id="rId7"/>
    <p:sldId id="339" r:id="rId8"/>
    <p:sldId id="324" r:id="rId9"/>
    <p:sldId id="325" r:id="rId10"/>
    <p:sldId id="342" r:id="rId11"/>
    <p:sldId id="337" r:id="rId12"/>
    <p:sldId id="343" r:id="rId13"/>
    <p:sldId id="344" r:id="rId14"/>
    <p:sldId id="327" r:id="rId15"/>
    <p:sldId id="30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D97"/>
    <a:srgbClr val="00527A"/>
    <a:srgbClr val="225EA8"/>
    <a:srgbClr val="41B6C4"/>
    <a:srgbClr val="A1DAB4"/>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3358"/>
  </p:normalViewPr>
  <p:slideViewPr>
    <p:cSldViewPr snapToGrid="0" snapToObjects="1">
      <p:cViewPr varScale="1">
        <p:scale>
          <a:sx n="106" d="100"/>
          <a:sy n="106" d="100"/>
        </p:scale>
        <p:origin x="516" y="10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dirty="0">
                <a:solidFill>
                  <a:schemeClr val="bg1"/>
                </a:solidFill>
              </a:rPr>
              <a:t>Total OKI Households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Sheet1!$H$15</c:f>
              <c:strCache>
                <c:ptCount val="1"/>
                <c:pt idx="0">
                  <c:v>Grand Total</c:v>
                </c:pt>
              </c:strCache>
            </c:strRef>
          </c:tx>
          <c:spPr>
            <a:solidFill>
              <a:schemeClr val="accent1"/>
            </a:solidFill>
            <a:ln>
              <a:noFill/>
            </a:ln>
            <a:effectLst/>
          </c:spPr>
          <c:invertIfNegative val="0"/>
          <c:dLbls>
            <c:dLbl>
              <c:idx val="1"/>
              <c:layout>
                <c:manualLayout>
                  <c:x val="0"/>
                  <c:y val="-9.2735251809067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B9-48C0-BC62-C68767A4592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Sheet1!$I$14:$L$14</c:f>
              <c:numCache>
                <c:formatCode>General</c:formatCode>
                <c:ptCount val="4"/>
                <c:pt idx="0">
                  <c:v>2020</c:v>
                </c:pt>
                <c:pt idx="1">
                  <c:v>2030</c:v>
                </c:pt>
                <c:pt idx="2">
                  <c:v>2040</c:v>
                </c:pt>
                <c:pt idx="3">
                  <c:v>2050</c:v>
                </c:pt>
              </c:numCache>
            </c:numRef>
          </c:cat>
          <c:val>
            <c:numRef>
              <c:f>Sheet1!$I$15:$L$15</c:f>
              <c:numCache>
                <c:formatCode>0</c:formatCode>
                <c:ptCount val="4"/>
                <c:pt idx="0">
                  <c:v>817228</c:v>
                </c:pt>
                <c:pt idx="1">
                  <c:v>872999.2779593342</c:v>
                </c:pt>
                <c:pt idx="2">
                  <c:v>894619.24304338614</c:v>
                </c:pt>
                <c:pt idx="3">
                  <c:v>905841.03184603492</c:v>
                </c:pt>
              </c:numCache>
            </c:numRef>
          </c:val>
          <c:extLst>
            <c:ext xmlns:c16="http://schemas.microsoft.com/office/drawing/2014/chart" uri="{C3380CC4-5D6E-409C-BE32-E72D297353CC}">
              <c16:uniqueId val="{00000000-47B9-48C0-BC62-C68767A4592C}"/>
            </c:ext>
          </c:extLst>
        </c:ser>
        <c:dLbls>
          <c:showLegendKey val="0"/>
          <c:showVal val="0"/>
          <c:showCatName val="0"/>
          <c:showSerName val="0"/>
          <c:showPercent val="0"/>
          <c:showBubbleSize val="0"/>
        </c:dLbls>
        <c:gapWidth val="100"/>
        <c:axId val="1093275328"/>
        <c:axId val="1065792864"/>
      </c:barChart>
      <c:catAx>
        <c:axId val="1093275328"/>
        <c:scaling>
          <c:orientation val="minMax"/>
        </c:scaling>
        <c:delete val="0"/>
        <c:axPos val="b"/>
        <c:numFmt formatCode="General" sourceLinked="1"/>
        <c:majorTickMark val="none"/>
        <c:minorTickMark val="none"/>
        <c:tickLblPos val="nextTo"/>
        <c:spPr>
          <a:noFill/>
          <a:ln w="9525" cap="flat" cmpd="sng" algn="ctr">
            <a:solidFill>
              <a:schemeClr val="tx2">
                <a:lumMod val="50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065792864"/>
        <c:crosses val="autoZero"/>
        <c:auto val="1"/>
        <c:lblAlgn val="ctr"/>
        <c:lblOffset val="100"/>
        <c:noMultiLvlLbl val="0"/>
      </c:catAx>
      <c:valAx>
        <c:axId val="1065792864"/>
        <c:scaling>
          <c:orientation val="minMax"/>
          <c:min val="0"/>
        </c:scaling>
        <c:delete val="0"/>
        <c:axPos val="l"/>
        <c:majorGridlines>
          <c:spPr>
            <a:ln w="9525" cap="flat" cmpd="sng" algn="ctr">
              <a:solidFill>
                <a:schemeClr val="tx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09327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solidFill>
                  <a:schemeClr val="bg1"/>
                </a:solidFill>
              </a:rPr>
              <a:t>Job Trends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Sheet1!$A$19:$A$22</c:f>
              <c:numCache>
                <c:formatCode>General</c:formatCode>
                <c:ptCount val="4"/>
                <c:pt idx="0">
                  <c:v>2020</c:v>
                </c:pt>
                <c:pt idx="1">
                  <c:v>2030</c:v>
                </c:pt>
                <c:pt idx="2">
                  <c:v>2040</c:v>
                </c:pt>
                <c:pt idx="3">
                  <c:v>2050</c:v>
                </c:pt>
              </c:numCache>
            </c:numRef>
          </c:cat>
          <c:val>
            <c:numRef>
              <c:f>Sheet1!$C$13:$C$16</c:f>
              <c:numCache>
                <c:formatCode>_(* #,##0_);_(* \(#,##0\);_(* "-"??_);_(@_)</c:formatCode>
                <c:ptCount val="4"/>
                <c:pt idx="0">
                  <c:v>491063</c:v>
                </c:pt>
                <c:pt idx="1">
                  <c:v>498521.80589771859</c:v>
                </c:pt>
                <c:pt idx="2">
                  <c:v>496945.51270883204</c:v>
                </c:pt>
                <c:pt idx="3">
                  <c:v>495663.42551257281</c:v>
                </c:pt>
              </c:numCache>
            </c:numRef>
          </c:val>
          <c:extLst>
            <c:ext xmlns:c16="http://schemas.microsoft.com/office/drawing/2014/chart" uri="{C3380CC4-5D6E-409C-BE32-E72D297353CC}">
              <c16:uniqueId val="{00000000-6628-4510-B1B9-2320673F3E46}"/>
            </c:ext>
          </c:extLst>
        </c:ser>
        <c:ser>
          <c:idx val="1"/>
          <c:order val="1"/>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Sheet1!$A$19:$A$22</c:f>
              <c:numCache>
                <c:formatCode>General</c:formatCode>
                <c:ptCount val="4"/>
                <c:pt idx="0">
                  <c:v>2020</c:v>
                </c:pt>
                <c:pt idx="1">
                  <c:v>2030</c:v>
                </c:pt>
                <c:pt idx="2">
                  <c:v>2040</c:v>
                </c:pt>
                <c:pt idx="3">
                  <c:v>2050</c:v>
                </c:pt>
              </c:numCache>
            </c:numRef>
          </c:cat>
          <c:val>
            <c:numRef>
              <c:f>Sheet1!$D$13:$D$16</c:f>
              <c:numCache>
                <c:formatCode>_(* #,##0_);_(* \(#,##0\);_(* "-"??_);_(@_)</c:formatCode>
                <c:ptCount val="4"/>
                <c:pt idx="0">
                  <c:v>160772</c:v>
                </c:pt>
                <c:pt idx="1">
                  <c:v>176674.26328916801</c:v>
                </c:pt>
                <c:pt idx="2">
                  <c:v>186574.60175564524</c:v>
                </c:pt>
                <c:pt idx="3">
                  <c:v>199732.73233449901</c:v>
                </c:pt>
              </c:numCache>
            </c:numRef>
          </c:val>
          <c:extLst>
            <c:ext xmlns:c16="http://schemas.microsoft.com/office/drawing/2014/chart" uri="{C3380CC4-5D6E-409C-BE32-E72D297353CC}">
              <c16:uniqueId val="{00000001-6628-4510-B1B9-2320673F3E46}"/>
            </c:ext>
          </c:extLst>
        </c:ser>
        <c:ser>
          <c:idx val="2"/>
          <c:order val="2"/>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Sheet1!$A$19:$A$22</c:f>
              <c:numCache>
                <c:formatCode>General</c:formatCode>
                <c:ptCount val="4"/>
                <c:pt idx="0">
                  <c:v>2020</c:v>
                </c:pt>
                <c:pt idx="1">
                  <c:v>2030</c:v>
                </c:pt>
                <c:pt idx="2">
                  <c:v>2040</c:v>
                </c:pt>
                <c:pt idx="3">
                  <c:v>2050</c:v>
                </c:pt>
              </c:numCache>
            </c:numRef>
          </c:cat>
          <c:val>
            <c:numRef>
              <c:f>Sheet1!$E$13:$E$16</c:f>
              <c:numCache>
                <c:formatCode>_(* #,##0_);_(* \(#,##0\);_(* "-"??_);_(@_)</c:formatCode>
                <c:ptCount val="4"/>
                <c:pt idx="0">
                  <c:v>117425</c:v>
                </c:pt>
                <c:pt idx="1">
                  <c:v>105641.91754082068</c:v>
                </c:pt>
                <c:pt idx="2">
                  <c:v>98630.155437817753</c:v>
                </c:pt>
                <c:pt idx="3">
                  <c:v>92992.44969866176</c:v>
                </c:pt>
              </c:numCache>
            </c:numRef>
          </c:val>
          <c:extLst>
            <c:ext xmlns:c16="http://schemas.microsoft.com/office/drawing/2014/chart" uri="{C3380CC4-5D6E-409C-BE32-E72D297353CC}">
              <c16:uniqueId val="{00000002-6628-4510-B1B9-2320673F3E46}"/>
            </c:ext>
          </c:extLst>
        </c:ser>
        <c:ser>
          <c:idx val="3"/>
          <c:order val="3"/>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Sheet1!$A$19:$A$22</c:f>
              <c:numCache>
                <c:formatCode>General</c:formatCode>
                <c:ptCount val="4"/>
                <c:pt idx="0">
                  <c:v>2020</c:v>
                </c:pt>
                <c:pt idx="1">
                  <c:v>2030</c:v>
                </c:pt>
                <c:pt idx="2">
                  <c:v>2040</c:v>
                </c:pt>
                <c:pt idx="3">
                  <c:v>2050</c:v>
                </c:pt>
              </c:numCache>
            </c:numRef>
          </c:cat>
          <c:val>
            <c:numRef>
              <c:f>Sheet1!$F$13:$F$16</c:f>
              <c:numCache>
                <c:formatCode>_(* #,##0_);_(* \(#,##0\);_(* "-"??_);_(@_)</c:formatCode>
                <c:ptCount val="4"/>
                <c:pt idx="0">
                  <c:v>103853</c:v>
                </c:pt>
                <c:pt idx="1">
                  <c:v>95185.163061358035</c:v>
                </c:pt>
                <c:pt idx="2">
                  <c:v>90266.72393990506</c:v>
                </c:pt>
                <c:pt idx="3">
                  <c:v>85775.820228788594</c:v>
                </c:pt>
              </c:numCache>
            </c:numRef>
          </c:val>
          <c:extLst>
            <c:ext xmlns:c16="http://schemas.microsoft.com/office/drawing/2014/chart" uri="{C3380CC4-5D6E-409C-BE32-E72D297353CC}">
              <c16:uniqueId val="{00000003-6628-4510-B1B9-2320673F3E46}"/>
            </c:ext>
          </c:extLst>
        </c:ser>
        <c:ser>
          <c:idx val="4"/>
          <c:order val="4"/>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Sheet1!$A$19:$A$22</c:f>
              <c:numCache>
                <c:formatCode>General</c:formatCode>
                <c:ptCount val="4"/>
                <c:pt idx="0">
                  <c:v>2020</c:v>
                </c:pt>
                <c:pt idx="1">
                  <c:v>2030</c:v>
                </c:pt>
                <c:pt idx="2">
                  <c:v>2040</c:v>
                </c:pt>
                <c:pt idx="3">
                  <c:v>2050</c:v>
                </c:pt>
              </c:numCache>
            </c:numRef>
          </c:cat>
          <c:val>
            <c:numRef>
              <c:f>Sheet1!$G$13:$G$16</c:f>
              <c:numCache>
                <c:formatCode>_(* #,##0_);_(* \(#,##0\);_(* "-"??_);_(@_)</c:formatCode>
                <c:ptCount val="4"/>
                <c:pt idx="0">
                  <c:v>98961</c:v>
                </c:pt>
                <c:pt idx="1">
                  <c:v>107867.99449307504</c:v>
                </c:pt>
                <c:pt idx="2">
                  <c:v>115519.24938122941</c:v>
                </c:pt>
                <c:pt idx="3">
                  <c:v>122001.54545901236</c:v>
                </c:pt>
              </c:numCache>
            </c:numRef>
          </c:val>
          <c:extLst>
            <c:ext xmlns:c16="http://schemas.microsoft.com/office/drawing/2014/chart" uri="{C3380CC4-5D6E-409C-BE32-E72D297353CC}">
              <c16:uniqueId val="{00000004-6628-4510-B1B9-2320673F3E46}"/>
            </c:ext>
          </c:extLst>
        </c:ser>
        <c:ser>
          <c:idx val="5"/>
          <c:order val="5"/>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Sheet1!$A$19:$A$22</c:f>
              <c:numCache>
                <c:formatCode>General</c:formatCode>
                <c:ptCount val="4"/>
                <c:pt idx="0">
                  <c:v>2020</c:v>
                </c:pt>
                <c:pt idx="1">
                  <c:v>2030</c:v>
                </c:pt>
                <c:pt idx="2">
                  <c:v>2040</c:v>
                </c:pt>
                <c:pt idx="3">
                  <c:v>2050</c:v>
                </c:pt>
              </c:numCache>
            </c:numRef>
          </c:cat>
          <c:val>
            <c:numRef>
              <c:f>Sheet1!$H$13:$H$16</c:f>
              <c:numCache>
                <c:formatCode>_(* #,##0_);_(* \(#,##0\);_(* "-"??_);_(@_)</c:formatCode>
                <c:ptCount val="4"/>
                <c:pt idx="0">
                  <c:v>80393</c:v>
                </c:pt>
                <c:pt idx="1">
                  <c:v>97207.69145784057</c:v>
                </c:pt>
                <c:pt idx="2">
                  <c:v>105345.70963593578</c:v>
                </c:pt>
                <c:pt idx="3">
                  <c:v>118547.66349004194</c:v>
                </c:pt>
              </c:numCache>
            </c:numRef>
          </c:val>
          <c:extLst>
            <c:ext xmlns:c16="http://schemas.microsoft.com/office/drawing/2014/chart" uri="{C3380CC4-5D6E-409C-BE32-E72D297353CC}">
              <c16:uniqueId val="{00000005-6628-4510-B1B9-2320673F3E46}"/>
            </c:ext>
          </c:extLst>
        </c:ser>
        <c:dLbls>
          <c:showLegendKey val="0"/>
          <c:showVal val="0"/>
          <c:showCatName val="0"/>
          <c:showSerName val="0"/>
          <c:showPercent val="0"/>
          <c:showBubbleSize val="0"/>
        </c:dLbls>
        <c:gapWidth val="72"/>
        <c:overlap val="100"/>
        <c:axId val="1091687904"/>
        <c:axId val="1065794784"/>
      </c:barChart>
      <c:catAx>
        <c:axId val="1091687904"/>
        <c:scaling>
          <c:orientation val="minMax"/>
        </c:scaling>
        <c:delete val="0"/>
        <c:axPos val="b"/>
        <c:numFmt formatCode="General" sourceLinked="1"/>
        <c:majorTickMark val="none"/>
        <c:minorTickMark val="none"/>
        <c:tickLblPos val="nextTo"/>
        <c:spPr>
          <a:noFill/>
          <a:ln w="9525" cap="flat" cmpd="sng" algn="ctr">
            <a:solidFill>
              <a:schemeClr val="tx2">
                <a:lumMod val="50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065794784"/>
        <c:crosses val="autoZero"/>
        <c:auto val="1"/>
        <c:lblAlgn val="ctr"/>
        <c:lblOffset val="100"/>
        <c:noMultiLvlLbl val="0"/>
      </c:catAx>
      <c:valAx>
        <c:axId val="1065794784"/>
        <c:scaling>
          <c:orientation val="minMax"/>
        </c:scaling>
        <c:delete val="0"/>
        <c:axPos val="l"/>
        <c:majorGridlines>
          <c:spPr>
            <a:ln w="9525" cap="flat" cmpd="sng" algn="ctr">
              <a:solidFill>
                <a:schemeClr val="tx1">
                  <a:lumMod val="7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091687904"/>
        <c:crosses val="autoZero"/>
        <c:crossBetween val="between"/>
      </c:valAx>
      <c:spPr>
        <a:noFill/>
        <a:ln>
          <a:noFill/>
        </a:ln>
        <a:effectLst/>
      </c:spPr>
    </c:plotArea>
    <c:plotVisOnly val="1"/>
    <c:dispBlanksAs val="gap"/>
    <c:showDLblsOverMax val="0"/>
  </c:chart>
  <c:spPr>
    <a:solidFill>
      <a:schemeClr val="tx2"/>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solidFill>
                  <a:schemeClr val="bg1"/>
                </a:solidFill>
              </a:rPr>
              <a:t>Commute</a:t>
            </a:r>
            <a:r>
              <a:rPr lang="en-US" baseline="0">
                <a:solidFill>
                  <a:schemeClr val="bg1"/>
                </a:solidFill>
              </a:rPr>
              <a:t> Mode in the OKI Region</a:t>
            </a:r>
            <a:endParaRPr lang="en-US">
              <a:solidFill>
                <a:schemeClr val="bg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'County Commute Time Mode'!$E$32</c:f>
              <c:strCache>
                <c:ptCount val="1"/>
                <c:pt idx="0">
                  <c:v>Drove alone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'County Commute Time Mode'!$F$31:$G$31</c:f>
              <c:numCache>
                <c:formatCode>General</c:formatCode>
                <c:ptCount val="2"/>
                <c:pt idx="0">
                  <c:v>2015</c:v>
                </c:pt>
                <c:pt idx="1">
                  <c:v>2021</c:v>
                </c:pt>
              </c:numCache>
            </c:numRef>
          </c:cat>
          <c:val>
            <c:numRef>
              <c:f>'County Commute Time Mode'!$F$32:$G$32</c:f>
              <c:numCache>
                <c:formatCode>0</c:formatCode>
                <c:ptCount val="2"/>
                <c:pt idx="0">
                  <c:v>814147.05500000005</c:v>
                </c:pt>
                <c:pt idx="1">
                  <c:v>741597.58700000006</c:v>
                </c:pt>
              </c:numCache>
            </c:numRef>
          </c:val>
          <c:extLst>
            <c:ext xmlns:c16="http://schemas.microsoft.com/office/drawing/2014/chart" uri="{C3380CC4-5D6E-409C-BE32-E72D297353CC}">
              <c16:uniqueId val="{00000000-BD4B-47A5-8775-1DF53E60FADA}"/>
            </c:ext>
          </c:extLst>
        </c:ser>
        <c:ser>
          <c:idx val="1"/>
          <c:order val="1"/>
          <c:tx>
            <c:strRef>
              <c:f>'County Commute Time Mode'!$E$33</c:f>
              <c:strCache>
                <c:ptCount val="1"/>
                <c:pt idx="0">
                  <c:v>Carpooled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'County Commute Time Mode'!$F$31:$G$31</c:f>
              <c:numCache>
                <c:formatCode>General</c:formatCode>
                <c:ptCount val="2"/>
                <c:pt idx="0">
                  <c:v>2015</c:v>
                </c:pt>
                <c:pt idx="1">
                  <c:v>2021</c:v>
                </c:pt>
              </c:numCache>
            </c:numRef>
          </c:cat>
          <c:val>
            <c:numRef>
              <c:f>'County Commute Time Mode'!$F$33:$G$33</c:f>
              <c:numCache>
                <c:formatCode>0</c:formatCode>
                <c:ptCount val="2"/>
                <c:pt idx="0">
                  <c:v>76831.299999999988</c:v>
                </c:pt>
                <c:pt idx="1">
                  <c:v>64144.462000000007</c:v>
                </c:pt>
              </c:numCache>
            </c:numRef>
          </c:val>
          <c:extLst>
            <c:ext xmlns:c16="http://schemas.microsoft.com/office/drawing/2014/chart" uri="{C3380CC4-5D6E-409C-BE32-E72D297353CC}">
              <c16:uniqueId val="{00000001-BD4B-47A5-8775-1DF53E60FADA}"/>
            </c:ext>
          </c:extLst>
        </c:ser>
        <c:ser>
          <c:idx val="2"/>
          <c:order val="2"/>
          <c:tx>
            <c:strRef>
              <c:f>'County Commute Time Mode'!$E$34</c:f>
              <c:strCache>
                <c:ptCount val="1"/>
                <c:pt idx="0">
                  <c:v>Public transportation (excluding taxicab)</c:v>
                </c:pt>
              </c:strCache>
            </c:strRef>
          </c:tx>
          <c:spPr>
            <a:solidFill>
              <a:schemeClr val="accent3"/>
            </a:solidFill>
            <a:ln>
              <a:noFill/>
            </a:ln>
            <a:effectLst/>
          </c:spPr>
          <c:invertIfNegative val="0"/>
          <c:cat>
            <c:numRef>
              <c:f>'County Commute Time Mode'!$F$31:$G$31</c:f>
              <c:numCache>
                <c:formatCode>General</c:formatCode>
                <c:ptCount val="2"/>
                <c:pt idx="0">
                  <c:v>2015</c:v>
                </c:pt>
                <c:pt idx="1">
                  <c:v>2021</c:v>
                </c:pt>
              </c:numCache>
            </c:numRef>
          </c:cat>
          <c:val>
            <c:numRef>
              <c:f>'County Commute Time Mode'!$F$34:$G$34</c:f>
              <c:numCache>
                <c:formatCode>0</c:formatCode>
                <c:ptCount val="2"/>
                <c:pt idx="0">
                  <c:v>20742.728999999999</c:v>
                </c:pt>
                <c:pt idx="1">
                  <c:v>10099.588</c:v>
                </c:pt>
              </c:numCache>
            </c:numRef>
          </c:val>
          <c:extLst>
            <c:ext xmlns:c16="http://schemas.microsoft.com/office/drawing/2014/chart" uri="{C3380CC4-5D6E-409C-BE32-E72D297353CC}">
              <c16:uniqueId val="{00000002-BD4B-47A5-8775-1DF53E60FADA}"/>
            </c:ext>
          </c:extLst>
        </c:ser>
        <c:ser>
          <c:idx val="3"/>
          <c:order val="3"/>
          <c:tx>
            <c:strRef>
              <c:f>'County Commute Time Mode'!$E$35</c:f>
              <c:strCache>
                <c:ptCount val="1"/>
                <c:pt idx="0">
                  <c:v>Walked</c:v>
                </c:pt>
              </c:strCache>
            </c:strRef>
          </c:tx>
          <c:spPr>
            <a:solidFill>
              <a:schemeClr val="accent4"/>
            </a:solidFill>
            <a:ln>
              <a:noFill/>
            </a:ln>
            <a:effectLst/>
          </c:spPr>
          <c:invertIfNegative val="0"/>
          <c:cat>
            <c:numRef>
              <c:f>'County Commute Time Mode'!$F$31:$G$31</c:f>
              <c:numCache>
                <c:formatCode>General</c:formatCode>
                <c:ptCount val="2"/>
                <c:pt idx="0">
                  <c:v>2015</c:v>
                </c:pt>
                <c:pt idx="1">
                  <c:v>2021</c:v>
                </c:pt>
              </c:numCache>
            </c:numRef>
          </c:cat>
          <c:val>
            <c:numRef>
              <c:f>'County Commute Time Mode'!$F$35:$G$35</c:f>
              <c:numCache>
                <c:formatCode>0</c:formatCode>
                <c:ptCount val="2"/>
                <c:pt idx="0">
                  <c:v>20993.010000000002</c:v>
                </c:pt>
                <c:pt idx="1">
                  <c:v>18019.906999999999</c:v>
                </c:pt>
              </c:numCache>
            </c:numRef>
          </c:val>
          <c:extLst>
            <c:ext xmlns:c16="http://schemas.microsoft.com/office/drawing/2014/chart" uri="{C3380CC4-5D6E-409C-BE32-E72D297353CC}">
              <c16:uniqueId val="{00000003-BD4B-47A5-8775-1DF53E60FADA}"/>
            </c:ext>
          </c:extLst>
        </c:ser>
        <c:ser>
          <c:idx val="4"/>
          <c:order val="4"/>
          <c:tx>
            <c:strRef>
              <c:f>'County Commute Time Mode'!$E$36</c:f>
              <c:strCache>
                <c:ptCount val="1"/>
                <c:pt idx="0">
                  <c:v>Bicycle</c:v>
                </c:pt>
              </c:strCache>
            </c:strRef>
          </c:tx>
          <c:spPr>
            <a:solidFill>
              <a:schemeClr val="accent5"/>
            </a:solidFill>
            <a:ln>
              <a:noFill/>
            </a:ln>
            <a:effectLst/>
          </c:spPr>
          <c:invertIfNegative val="0"/>
          <c:cat>
            <c:numRef>
              <c:f>'County Commute Time Mode'!$F$31:$G$31</c:f>
              <c:numCache>
                <c:formatCode>General</c:formatCode>
                <c:ptCount val="2"/>
                <c:pt idx="0">
                  <c:v>2015</c:v>
                </c:pt>
                <c:pt idx="1">
                  <c:v>2021</c:v>
                </c:pt>
              </c:numCache>
            </c:numRef>
          </c:cat>
          <c:val>
            <c:numRef>
              <c:f>'County Commute Time Mode'!$F$36:$G$36</c:f>
              <c:numCache>
                <c:formatCode>0</c:formatCode>
                <c:ptCount val="2"/>
                <c:pt idx="0">
                  <c:v>1198.79</c:v>
                </c:pt>
                <c:pt idx="1">
                  <c:v>2022.6890000000003</c:v>
                </c:pt>
              </c:numCache>
            </c:numRef>
          </c:val>
          <c:extLst>
            <c:ext xmlns:c16="http://schemas.microsoft.com/office/drawing/2014/chart" uri="{C3380CC4-5D6E-409C-BE32-E72D297353CC}">
              <c16:uniqueId val="{00000004-BD4B-47A5-8775-1DF53E60FADA}"/>
            </c:ext>
          </c:extLst>
        </c:ser>
        <c:ser>
          <c:idx val="5"/>
          <c:order val="5"/>
          <c:tx>
            <c:strRef>
              <c:f>'County Commute Time Mode'!$E$37</c:f>
              <c:strCache>
                <c:ptCount val="1"/>
                <c:pt idx="0">
                  <c:v>Taxicab, motorcycle, or other means</c:v>
                </c:pt>
              </c:strCache>
            </c:strRef>
          </c:tx>
          <c:spPr>
            <a:solidFill>
              <a:schemeClr val="accent6"/>
            </a:solidFill>
            <a:ln>
              <a:noFill/>
            </a:ln>
            <a:effectLst/>
          </c:spPr>
          <c:invertIfNegative val="0"/>
          <c:cat>
            <c:numRef>
              <c:f>'County Commute Time Mode'!$F$31:$G$31</c:f>
              <c:numCache>
                <c:formatCode>General</c:formatCode>
                <c:ptCount val="2"/>
                <c:pt idx="0">
                  <c:v>2015</c:v>
                </c:pt>
                <c:pt idx="1">
                  <c:v>2021</c:v>
                </c:pt>
              </c:numCache>
            </c:numRef>
          </c:cat>
          <c:val>
            <c:numRef>
              <c:f>'County Commute Time Mode'!$F$37:$G$37</c:f>
              <c:numCache>
                <c:formatCode>0</c:formatCode>
                <c:ptCount val="2"/>
                <c:pt idx="0">
                  <c:v>8142.6439999999984</c:v>
                </c:pt>
                <c:pt idx="1">
                  <c:v>11800.809000000001</c:v>
                </c:pt>
              </c:numCache>
            </c:numRef>
          </c:val>
          <c:extLst>
            <c:ext xmlns:c16="http://schemas.microsoft.com/office/drawing/2014/chart" uri="{C3380CC4-5D6E-409C-BE32-E72D297353CC}">
              <c16:uniqueId val="{00000005-BD4B-47A5-8775-1DF53E60FADA}"/>
            </c:ext>
          </c:extLst>
        </c:ser>
        <c:ser>
          <c:idx val="6"/>
          <c:order val="6"/>
          <c:tx>
            <c:strRef>
              <c:f>'County Commute Time Mode'!$E$38</c:f>
              <c:strCache>
                <c:ptCount val="1"/>
                <c:pt idx="0">
                  <c:v>Worked from home</c:v>
                </c:pt>
              </c:strCache>
            </c:strRef>
          </c:tx>
          <c:spPr>
            <a:solidFill>
              <a:schemeClr val="accent1">
                <a:lumMod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'County Commute Time Mode'!$F$31:$G$31</c:f>
              <c:numCache>
                <c:formatCode>General</c:formatCode>
                <c:ptCount val="2"/>
                <c:pt idx="0">
                  <c:v>2015</c:v>
                </c:pt>
                <c:pt idx="1">
                  <c:v>2021</c:v>
                </c:pt>
              </c:numCache>
            </c:numRef>
          </c:cat>
          <c:val>
            <c:numRef>
              <c:f>'County Commute Time Mode'!$F$38:$G$38</c:f>
              <c:numCache>
                <c:formatCode>0</c:formatCode>
                <c:ptCount val="2"/>
                <c:pt idx="0">
                  <c:v>40553.471999999994</c:v>
                </c:pt>
                <c:pt idx="1">
                  <c:v>182060.32399999999</c:v>
                </c:pt>
              </c:numCache>
            </c:numRef>
          </c:val>
          <c:extLst>
            <c:ext xmlns:c16="http://schemas.microsoft.com/office/drawing/2014/chart" uri="{C3380CC4-5D6E-409C-BE32-E72D297353CC}">
              <c16:uniqueId val="{00000006-BD4B-47A5-8775-1DF53E60FADA}"/>
            </c:ext>
          </c:extLst>
        </c:ser>
        <c:dLbls>
          <c:showLegendKey val="0"/>
          <c:showVal val="0"/>
          <c:showCatName val="0"/>
          <c:showSerName val="0"/>
          <c:showPercent val="0"/>
          <c:showBubbleSize val="0"/>
        </c:dLbls>
        <c:gapWidth val="150"/>
        <c:overlap val="100"/>
        <c:axId val="1643265248"/>
        <c:axId val="1984872704"/>
      </c:barChart>
      <c:catAx>
        <c:axId val="1643265248"/>
        <c:scaling>
          <c:orientation val="minMax"/>
        </c:scaling>
        <c:delete val="0"/>
        <c:axPos val="b"/>
        <c:numFmt formatCode="General" sourceLinked="1"/>
        <c:majorTickMark val="none"/>
        <c:minorTickMark val="none"/>
        <c:tickLblPos val="nextTo"/>
        <c:spPr>
          <a:noFill/>
          <a:ln w="9525" cap="flat" cmpd="sng" algn="ctr">
            <a:solidFill>
              <a:schemeClr val="tx2">
                <a:lumMod val="50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84872704"/>
        <c:crosses val="autoZero"/>
        <c:auto val="1"/>
        <c:lblAlgn val="ctr"/>
        <c:lblOffset val="100"/>
        <c:noMultiLvlLbl val="0"/>
      </c:catAx>
      <c:valAx>
        <c:axId val="1984872704"/>
        <c:scaling>
          <c:orientation val="minMax"/>
        </c:scaling>
        <c:delete val="0"/>
        <c:axPos val="l"/>
        <c:majorGridlines>
          <c:spPr>
            <a:ln w="9525" cap="flat" cmpd="sng" algn="ctr">
              <a:solidFill>
                <a:schemeClr val="tx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43265248"/>
        <c:crosses val="autoZero"/>
        <c:crossBetween val="between"/>
      </c:valAx>
      <c:spPr>
        <a:noFill/>
        <a:ln>
          <a:noFill/>
        </a:ln>
        <a:effectLst/>
      </c:spPr>
    </c:plotArea>
    <c:plotVisOnly val="1"/>
    <c:dispBlanksAs val="gap"/>
    <c:showDLblsOverMax val="0"/>
  </c:chart>
  <c:spPr>
    <a:solidFill>
      <a:schemeClr val="tx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9F53E-2083-594D-ABC0-9902BF029B98}"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38D92-0756-0F46-8DAB-46016005AB8F}" type="slidenum">
              <a:rPr lang="en-US" smtClean="0"/>
              <a:t>‹#›</a:t>
            </a:fld>
            <a:endParaRPr lang="en-US"/>
          </a:p>
        </p:txBody>
      </p:sp>
    </p:spTree>
    <p:extLst>
      <p:ext uri="{BB962C8B-B14F-4D97-AF65-F5344CB8AC3E}">
        <p14:creationId xmlns:p14="http://schemas.microsoft.com/office/powerpoint/2010/main" val="338796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ls.gov/opub/mlr/2015/article/labor-force-projections-to-2024.htm#_edn1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38D92-0756-0F46-8DAB-46016005AB8F}" type="slidenum">
              <a:rPr lang="en-US" smtClean="0"/>
              <a:t>1</a:t>
            </a:fld>
            <a:endParaRPr lang="en-US"/>
          </a:p>
        </p:txBody>
      </p:sp>
    </p:spTree>
    <p:extLst>
      <p:ext uri="{BB962C8B-B14F-4D97-AF65-F5344CB8AC3E}">
        <p14:creationId xmlns:p14="http://schemas.microsoft.com/office/powerpoint/2010/main" val="58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Greatest:</a:t>
            </a:r>
            <a:r>
              <a:rPr lang="en-US" dirty="0"/>
              <a:t> </a:t>
            </a:r>
            <a:r>
              <a:rPr lang="en-US" sz="1800" b="0" i="0" u="none" strike="noStrike" dirty="0">
                <a:solidFill>
                  <a:srgbClr val="000000"/>
                </a:solidFill>
                <a:effectLst/>
                <a:latin typeface="Calibri" panose="020F0502020204030204" pitchFamily="34" charset="0"/>
              </a:rPr>
              <a:t>1924</a:t>
            </a:r>
            <a:r>
              <a:rPr lang="en-US" dirty="0"/>
              <a:t> to 1900</a:t>
            </a:r>
          </a:p>
          <a:p>
            <a:r>
              <a:rPr lang="en-US" sz="1800" b="0" i="0" u="none" strike="noStrike" dirty="0">
                <a:solidFill>
                  <a:srgbClr val="000000"/>
                </a:solidFill>
                <a:effectLst/>
                <a:latin typeface="Calibri" panose="020F0502020204030204" pitchFamily="34" charset="0"/>
              </a:rPr>
              <a:t>Silent:</a:t>
            </a:r>
            <a:r>
              <a:rPr lang="en-US" dirty="0"/>
              <a:t> </a:t>
            </a:r>
            <a:r>
              <a:rPr lang="en-US" sz="1800" b="0" i="0" u="none" strike="noStrike" dirty="0">
                <a:solidFill>
                  <a:srgbClr val="000000"/>
                </a:solidFill>
                <a:effectLst/>
                <a:latin typeface="Calibri" panose="020F0502020204030204" pitchFamily="34" charset="0"/>
              </a:rPr>
              <a:t>1945 to</a:t>
            </a:r>
            <a:r>
              <a:rPr lang="en-US" dirty="0"/>
              <a:t> </a:t>
            </a:r>
            <a:r>
              <a:rPr lang="en-US" sz="1800" b="0" i="0" u="none" strike="noStrike" dirty="0">
                <a:solidFill>
                  <a:srgbClr val="000000"/>
                </a:solidFill>
                <a:effectLst/>
                <a:latin typeface="Calibri" panose="020F0502020204030204" pitchFamily="34" charset="0"/>
              </a:rPr>
              <a:t>1925</a:t>
            </a:r>
            <a:r>
              <a:rPr lang="en-US" dirty="0"/>
              <a:t> </a:t>
            </a:r>
          </a:p>
          <a:p>
            <a:r>
              <a:rPr lang="en-US" sz="1800" b="0" i="0" u="none" strike="noStrike" dirty="0">
                <a:solidFill>
                  <a:srgbClr val="000000"/>
                </a:solidFill>
                <a:effectLst/>
                <a:latin typeface="Calibri" panose="020F0502020204030204" pitchFamily="34" charset="0"/>
              </a:rPr>
              <a:t>Baby Boomer:</a:t>
            </a:r>
            <a:r>
              <a:rPr lang="en-US" dirty="0"/>
              <a:t> </a:t>
            </a:r>
            <a:r>
              <a:rPr lang="en-US" sz="1800" b="0" i="0" u="none" strike="noStrike" dirty="0">
                <a:solidFill>
                  <a:srgbClr val="000000"/>
                </a:solidFill>
                <a:effectLst/>
                <a:latin typeface="Calibri" panose="020F0502020204030204" pitchFamily="34" charset="0"/>
              </a:rPr>
              <a:t>1964 to</a:t>
            </a:r>
            <a:r>
              <a:rPr lang="en-US" dirty="0"/>
              <a:t> </a:t>
            </a:r>
            <a:r>
              <a:rPr lang="en-US" sz="1800" b="0" i="0" u="none" strike="noStrike" dirty="0">
                <a:solidFill>
                  <a:srgbClr val="000000"/>
                </a:solidFill>
                <a:effectLst/>
                <a:latin typeface="Calibri" panose="020F0502020204030204" pitchFamily="34" charset="0"/>
              </a:rPr>
              <a:t>1946</a:t>
            </a:r>
          </a:p>
          <a:p>
            <a:r>
              <a:rPr lang="en-US" sz="1800" b="0" i="0" u="none" strike="noStrike" dirty="0">
                <a:solidFill>
                  <a:srgbClr val="000000"/>
                </a:solidFill>
                <a:effectLst/>
                <a:latin typeface="Calibri" panose="020F0502020204030204" pitchFamily="34" charset="0"/>
              </a:rPr>
              <a:t>X:</a:t>
            </a:r>
            <a:r>
              <a:rPr lang="en-US" dirty="0"/>
              <a:t> </a:t>
            </a:r>
            <a:r>
              <a:rPr lang="en-US" sz="1800" b="0" i="0" u="none" strike="noStrike" dirty="0">
                <a:solidFill>
                  <a:srgbClr val="000000"/>
                </a:solidFill>
                <a:effectLst/>
                <a:latin typeface="Calibri" panose="020F0502020204030204" pitchFamily="34" charset="0"/>
              </a:rPr>
              <a:t>1979</a:t>
            </a:r>
            <a:r>
              <a:rPr lang="en-US" dirty="0"/>
              <a:t> to </a:t>
            </a:r>
            <a:r>
              <a:rPr lang="en-US" sz="1800" b="0" i="0" u="none" strike="noStrike" dirty="0">
                <a:solidFill>
                  <a:srgbClr val="000000"/>
                </a:solidFill>
                <a:effectLst/>
                <a:latin typeface="Calibri" panose="020F0502020204030204" pitchFamily="34" charset="0"/>
              </a:rPr>
              <a:t>1965</a:t>
            </a:r>
            <a:r>
              <a:rPr lang="en-US" dirty="0"/>
              <a:t> </a:t>
            </a:r>
          </a:p>
          <a:p>
            <a:r>
              <a:rPr lang="en-US" sz="1800" b="0" i="0" u="none" strike="noStrike" dirty="0">
                <a:solidFill>
                  <a:srgbClr val="000000"/>
                </a:solidFill>
                <a:effectLst/>
                <a:latin typeface="Calibri" panose="020F0502020204030204" pitchFamily="34" charset="0"/>
              </a:rPr>
              <a:t>Millennials:</a:t>
            </a:r>
            <a:r>
              <a:rPr lang="en-US" dirty="0"/>
              <a:t> </a:t>
            </a:r>
            <a:r>
              <a:rPr lang="en-US" sz="1800" b="0" i="0" u="none" strike="noStrike" dirty="0">
                <a:solidFill>
                  <a:srgbClr val="000000"/>
                </a:solidFill>
                <a:effectLst/>
                <a:latin typeface="Calibri" panose="020F0502020204030204" pitchFamily="34" charset="0"/>
              </a:rPr>
              <a:t>1994</a:t>
            </a:r>
            <a:r>
              <a:rPr lang="en-US" dirty="0"/>
              <a:t> to </a:t>
            </a:r>
            <a:r>
              <a:rPr lang="en-US" sz="1800" b="0" i="0" u="none" strike="noStrike" dirty="0">
                <a:solidFill>
                  <a:srgbClr val="000000"/>
                </a:solidFill>
                <a:effectLst/>
                <a:latin typeface="Calibri" panose="020F0502020204030204" pitchFamily="34" charset="0"/>
              </a:rPr>
              <a:t>1980</a:t>
            </a:r>
            <a:r>
              <a:rPr lang="en-US" dirty="0"/>
              <a:t> </a:t>
            </a:r>
          </a:p>
          <a:p>
            <a:r>
              <a:rPr lang="en-US" sz="1800" b="0" i="0" u="none" strike="noStrike" dirty="0">
                <a:solidFill>
                  <a:srgbClr val="000000"/>
                </a:solidFill>
                <a:effectLst/>
                <a:latin typeface="Calibri" panose="020F0502020204030204" pitchFamily="34" charset="0"/>
              </a:rPr>
              <a:t>Z:</a:t>
            </a:r>
            <a:r>
              <a:rPr lang="en-US" dirty="0"/>
              <a:t> </a:t>
            </a:r>
            <a:r>
              <a:rPr lang="en-US" sz="1800" b="0" i="0" u="none" strike="noStrike" dirty="0">
                <a:solidFill>
                  <a:srgbClr val="000000"/>
                </a:solidFill>
                <a:effectLst/>
                <a:latin typeface="Calibri" panose="020F0502020204030204" pitchFamily="34" charset="0"/>
              </a:rPr>
              <a:t>2012</a:t>
            </a:r>
            <a:r>
              <a:rPr lang="en-US" dirty="0"/>
              <a:t> to </a:t>
            </a:r>
            <a:r>
              <a:rPr lang="en-US" sz="1800" b="0" i="0" u="none" strike="noStrike" dirty="0">
                <a:solidFill>
                  <a:srgbClr val="000000"/>
                </a:solidFill>
                <a:effectLst/>
                <a:latin typeface="Calibri" panose="020F0502020204030204" pitchFamily="34" charset="0"/>
              </a:rPr>
              <a:t>1995</a:t>
            </a:r>
            <a:r>
              <a:rPr lang="en-US" dirty="0"/>
              <a:t> </a:t>
            </a:r>
          </a:p>
          <a:p>
            <a:r>
              <a:rPr lang="en-US" sz="1800" b="0" i="0" u="none" strike="noStrike" dirty="0">
                <a:solidFill>
                  <a:srgbClr val="000000"/>
                </a:solidFill>
                <a:effectLst/>
                <a:latin typeface="Calibri" panose="020F0502020204030204" pitchFamily="34" charset="0"/>
              </a:rPr>
              <a:t>Alpha:</a:t>
            </a:r>
            <a:r>
              <a:rPr lang="en-US" dirty="0"/>
              <a:t> </a:t>
            </a:r>
            <a:r>
              <a:rPr lang="en-US" sz="1800" b="0" i="0" u="none" strike="noStrike" dirty="0">
                <a:solidFill>
                  <a:srgbClr val="000000"/>
                </a:solidFill>
                <a:effectLst/>
                <a:latin typeface="Calibri" panose="020F0502020204030204" pitchFamily="34" charset="0"/>
              </a:rPr>
              <a:t>2020 to</a:t>
            </a:r>
            <a:r>
              <a:rPr lang="en-US" dirty="0"/>
              <a:t> </a:t>
            </a:r>
            <a:r>
              <a:rPr lang="en-US" sz="1800" b="0" i="0" u="none" strike="noStrike" dirty="0">
                <a:solidFill>
                  <a:srgbClr val="000000"/>
                </a:solidFill>
                <a:effectLst/>
                <a:latin typeface="Calibri" panose="020F0502020204030204" pitchFamily="34" charset="0"/>
              </a:rPr>
              <a:t>2013</a:t>
            </a:r>
            <a:r>
              <a:rPr lang="en-US" dirty="0"/>
              <a:t> </a:t>
            </a:r>
          </a:p>
        </p:txBody>
      </p:sp>
      <p:sp>
        <p:nvSpPr>
          <p:cNvPr id="4" name="Slide Number Placeholder 3"/>
          <p:cNvSpPr>
            <a:spLocks noGrp="1"/>
          </p:cNvSpPr>
          <p:nvPr>
            <p:ph type="sldNum" sz="quarter" idx="5"/>
          </p:nvPr>
        </p:nvSpPr>
        <p:spPr/>
        <p:txBody>
          <a:bodyPr/>
          <a:lstStyle/>
          <a:p>
            <a:fld id="{0BA38D92-0756-0F46-8DAB-46016005AB8F}" type="slidenum">
              <a:rPr lang="en-US" smtClean="0"/>
              <a:t>5</a:t>
            </a:fld>
            <a:endParaRPr lang="en-US"/>
          </a:p>
        </p:txBody>
      </p:sp>
    </p:spTree>
    <p:extLst>
      <p:ext uri="{BB962C8B-B14F-4D97-AF65-F5344CB8AC3E}">
        <p14:creationId xmlns:p14="http://schemas.microsoft.com/office/powerpoint/2010/main" val="196867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38D92-0756-0F46-8DAB-46016005AB8F}" type="slidenum">
              <a:rPr lang="en-US" smtClean="0"/>
              <a:t>6</a:t>
            </a:fld>
            <a:endParaRPr lang="en-US"/>
          </a:p>
        </p:txBody>
      </p:sp>
    </p:spTree>
    <p:extLst>
      <p:ext uri="{BB962C8B-B14F-4D97-AF65-F5344CB8AC3E}">
        <p14:creationId xmlns:p14="http://schemas.microsoft.com/office/powerpoint/2010/main" val="406845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38D92-0756-0F46-8DAB-46016005AB8F}" type="slidenum">
              <a:rPr lang="en-US" smtClean="0"/>
              <a:t>7</a:t>
            </a:fld>
            <a:endParaRPr lang="en-US"/>
          </a:p>
        </p:txBody>
      </p:sp>
    </p:spTree>
    <p:extLst>
      <p:ext uri="{BB962C8B-B14F-4D97-AF65-F5344CB8AC3E}">
        <p14:creationId xmlns:p14="http://schemas.microsoft.com/office/powerpoint/2010/main" val="319023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dirty="0">
                <a:solidFill>
                  <a:srgbClr val="000000"/>
                </a:solidFill>
                <a:effectLst/>
                <a:latin typeface="Times New Roman" panose="02020603050405020304" pitchFamily="18" charset="0"/>
              </a:rPr>
              <a:t>The labor force participation rate of women peaked at 60.0 percent in 1999, after several decades of strong growth. However, the rate has been decreasing in the past 15 years. BLS projects the decline to continue.</a:t>
            </a:r>
            <a:endParaRPr lang="en-US" b="0" i="0" dirty="0">
              <a:solidFill>
                <a:srgbClr val="000000"/>
              </a:solidFill>
              <a:effectLst/>
              <a:latin typeface="Times" panose="02020603050405020304" pitchFamily="18" charset="0"/>
            </a:endParaRPr>
          </a:p>
          <a:p>
            <a:pPr algn="l"/>
            <a:r>
              <a:rPr lang="en-US" b="0" i="0" dirty="0">
                <a:solidFill>
                  <a:srgbClr val="000000"/>
                </a:solidFill>
                <a:effectLst/>
                <a:latin typeface="Times New Roman" panose="02020603050405020304" pitchFamily="18" charset="0"/>
              </a:rPr>
              <a:t>•</a:t>
            </a:r>
            <a:r>
              <a:rPr lang="en-US" sz="1800" b="0" i="0" dirty="0">
                <a:solidFill>
                  <a:srgbClr val="000000"/>
                </a:solidFill>
                <a:effectLst/>
                <a:latin typeface="Times New Roman" panose="02020603050405020304" pitchFamily="18" charset="0"/>
              </a:rPr>
              <a:t>          The labor force participation of men has been declining steadily since the end of the 1940s. This long-term declining trend is projected to continue throughout the next decade.</a:t>
            </a:r>
            <a:endParaRPr lang="en-US" b="0" i="0" dirty="0">
              <a:solidFill>
                <a:srgbClr val="000000"/>
              </a:solidFill>
              <a:effectLst/>
              <a:latin typeface="Times" panose="02020603050405020304" pitchFamily="18" charset="0"/>
            </a:endParaRPr>
          </a:p>
          <a:p>
            <a:pPr algn="l"/>
            <a:r>
              <a:rPr lang="en-US" b="0" i="0" dirty="0">
                <a:solidFill>
                  <a:srgbClr val="000000"/>
                </a:solidFill>
                <a:effectLst/>
                <a:latin typeface="Times" panose="02020603050405020304" pitchFamily="18" charset="0"/>
              </a:rPr>
              <a:t>•</a:t>
            </a:r>
            <a:r>
              <a:rPr lang="en-US" sz="1800" b="0" i="0" dirty="0">
                <a:solidFill>
                  <a:srgbClr val="000000"/>
                </a:solidFill>
                <a:effectLst/>
                <a:latin typeface="Times New Roman" panose="02020603050405020304" pitchFamily="18" charset="0"/>
              </a:rPr>
              <a:t>          The labor force participation rate of youths—the group of 16-to-24-year-olds—has declined considerably over the past several decades, especially since 2000. The reason is that more young people than ever are enrolling in school in order to become more competitive in the labor market. The declining trend is expected to continue in the next decade.</a:t>
            </a:r>
            <a:r>
              <a:rPr lang="en-US" b="0" i="0" u="none" strike="noStrike" baseline="30000" dirty="0">
                <a:solidFill>
                  <a:srgbClr val="294270"/>
                </a:solidFill>
                <a:effectLst/>
                <a:latin typeface="Times" panose="02020603050405020304" pitchFamily="18" charset="0"/>
                <a:hlinkClick r:id="rId3"/>
              </a:rPr>
              <a:t>11</a:t>
            </a:r>
            <a:endParaRPr lang="en-US" b="0" i="0" dirty="0">
              <a:solidFill>
                <a:srgbClr val="000000"/>
              </a:solidFill>
              <a:effectLst/>
              <a:latin typeface="Times" panose="02020603050405020304" pitchFamily="18" charset="0"/>
            </a:endParaRPr>
          </a:p>
          <a:p>
            <a:pPr algn="l"/>
            <a:r>
              <a:rPr lang="en-US" b="0" i="0" dirty="0">
                <a:solidFill>
                  <a:srgbClr val="000000"/>
                </a:solidFill>
                <a:effectLst/>
                <a:latin typeface="Times" panose="02020603050405020304" pitchFamily="18" charset="0"/>
              </a:rPr>
              <a:t>•</a:t>
            </a:r>
            <a:r>
              <a:rPr lang="en-US" sz="1800" b="0" i="0" dirty="0">
                <a:solidFill>
                  <a:srgbClr val="000000"/>
                </a:solidFill>
                <a:effectLst/>
                <a:latin typeface="Times New Roman" panose="02020603050405020304" pitchFamily="18" charset="0"/>
              </a:rPr>
              <a:t>          The prime-age group—the 25-to-54-year-olds—has the strongest attachment to the labor market. However, even its labor force participation rate declined during 2004–2014, by nearly 2 percentage points. The rate is estimated to increase slightly over the projection period.</a:t>
            </a:r>
            <a:endParaRPr lang="en-US" b="0" i="0" dirty="0">
              <a:solidFill>
                <a:srgbClr val="000000"/>
              </a:solidFill>
              <a:effectLst/>
              <a:latin typeface="Times" panose="02020603050405020304" pitchFamily="18" charset="0"/>
            </a:endParaRPr>
          </a:p>
          <a:p>
            <a:pPr algn="l"/>
            <a:r>
              <a:rPr lang="en-US" b="0" i="0" dirty="0">
                <a:solidFill>
                  <a:srgbClr val="000000"/>
                </a:solidFill>
                <a:effectLst/>
                <a:latin typeface="Times New Roman" panose="02020603050405020304" pitchFamily="18" charset="0"/>
              </a:rPr>
              <a:t>•</a:t>
            </a:r>
            <a:r>
              <a:rPr lang="en-US" sz="1800" b="0" i="0" dirty="0">
                <a:solidFill>
                  <a:srgbClr val="000000"/>
                </a:solidFill>
                <a:effectLst/>
                <a:latin typeface="Times New Roman" panose="02020603050405020304" pitchFamily="18" charset="0"/>
              </a:rPr>
              <a:t>          The baby boomers make up a large share of both the population and the labor force, with a big impact on the labor force participation rate. </a:t>
            </a:r>
            <a:r>
              <a:rPr lang="en-US" sz="1800" b="0" i="0" dirty="0">
                <a:solidFill>
                  <a:srgbClr val="000000"/>
                </a:solidFill>
                <a:effectLst/>
                <a:latin typeface="Times" panose="02020603050405020304" pitchFamily="18" charset="0"/>
              </a:rPr>
              <a:t>As the baby boomers have aged and moved from the prime-age group, with the highest participation rates, to the 55-years-and-older group, with participation rates far lower than that, the overall labor force participation rate has declined and will continue to do so over the next decade.</a:t>
            </a:r>
            <a:endParaRPr lang="en-US" b="0" i="0" dirty="0">
              <a:solidFill>
                <a:srgbClr val="000000"/>
              </a:solidFill>
              <a:effectLst/>
              <a:latin typeface="Times"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BA38D92-0756-0F46-8DAB-46016005AB8F}" type="slidenum">
              <a:rPr lang="en-US" smtClean="0"/>
              <a:t>9</a:t>
            </a:fld>
            <a:endParaRPr lang="en-US"/>
          </a:p>
        </p:txBody>
      </p:sp>
    </p:spTree>
    <p:extLst>
      <p:ext uri="{BB962C8B-B14F-4D97-AF65-F5344CB8AC3E}">
        <p14:creationId xmlns:p14="http://schemas.microsoft.com/office/powerpoint/2010/main" val="1413045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38D92-0756-0F46-8DAB-46016005AB8F}" type="slidenum">
              <a:rPr lang="en-US" smtClean="0"/>
              <a:t>10</a:t>
            </a:fld>
            <a:endParaRPr lang="en-US"/>
          </a:p>
        </p:txBody>
      </p:sp>
    </p:spTree>
    <p:extLst>
      <p:ext uri="{BB962C8B-B14F-4D97-AF65-F5344CB8AC3E}">
        <p14:creationId xmlns:p14="http://schemas.microsoft.com/office/powerpoint/2010/main" val="394405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38D92-0756-0F46-8DAB-46016005AB8F}" type="slidenum">
              <a:rPr lang="en-US" smtClean="0"/>
              <a:t>11</a:t>
            </a:fld>
            <a:endParaRPr lang="en-US"/>
          </a:p>
        </p:txBody>
      </p:sp>
    </p:spTree>
    <p:extLst>
      <p:ext uri="{BB962C8B-B14F-4D97-AF65-F5344CB8AC3E}">
        <p14:creationId xmlns:p14="http://schemas.microsoft.com/office/powerpoint/2010/main" val="341938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38D92-0756-0F46-8DAB-46016005AB8F}" type="slidenum">
              <a:rPr lang="en-US" smtClean="0"/>
              <a:t>12</a:t>
            </a:fld>
            <a:endParaRPr lang="en-US"/>
          </a:p>
        </p:txBody>
      </p:sp>
    </p:spTree>
    <p:extLst>
      <p:ext uri="{BB962C8B-B14F-4D97-AF65-F5344CB8AC3E}">
        <p14:creationId xmlns:p14="http://schemas.microsoft.com/office/powerpoint/2010/main" val="175059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38D92-0756-0F46-8DAB-46016005AB8F}" type="slidenum">
              <a:rPr lang="en-US" smtClean="0"/>
              <a:t>13</a:t>
            </a:fld>
            <a:endParaRPr lang="en-US"/>
          </a:p>
        </p:txBody>
      </p:sp>
    </p:spTree>
    <p:extLst>
      <p:ext uri="{BB962C8B-B14F-4D97-AF65-F5344CB8AC3E}">
        <p14:creationId xmlns:p14="http://schemas.microsoft.com/office/powerpoint/2010/main" val="124657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ED6083-5C48-B041-8E47-BCD99B601102}"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596038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ED6083-5C48-B041-8E47-BCD99B601102}"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291697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2ED6083-5C48-B041-8E47-BCD99B601102}"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1589922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2ED6083-5C48-B041-8E47-BCD99B601102}"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E667B-2442-6342-BFE3-0F96BA27023E}"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8028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D6083-5C48-B041-8E47-BCD99B601102}"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4184762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ED6083-5C48-B041-8E47-BCD99B601102}" type="datetimeFigureOut">
              <a:rPr lang="en-US" smtClean="0"/>
              <a:t>9/14/2023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252628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ED6083-5C48-B041-8E47-BCD99B601102}" type="datetimeFigureOut">
              <a:rPr lang="en-US" smtClean="0"/>
              <a:t>9/14/2023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804616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D6083-5C48-B041-8E47-BCD99B601102}"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3258116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D6083-5C48-B041-8E47-BCD99B601102}"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263260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ED6083-5C48-B041-8E47-BCD99B601102}"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342444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D6083-5C48-B041-8E47-BCD99B601102}"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16643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ED6083-5C48-B041-8E47-BCD99B601102}"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237151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ED6083-5C48-B041-8E47-BCD99B601102}"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321621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2ED6083-5C48-B041-8E47-BCD99B601102}" type="datetimeFigureOut">
              <a:rPr lang="en-US" smtClean="0"/>
              <a:t>9/14/2023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273713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2ED6083-5C48-B041-8E47-BCD99B601102}" type="datetimeFigureOut">
              <a:rPr lang="en-US" smtClean="0"/>
              <a:t>9/14/2023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2915200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2ED6083-5C48-B041-8E47-BCD99B601102}" type="datetimeFigureOut">
              <a:rPr lang="en-US" smtClean="0"/>
              <a:t>9/14/2023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203395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ED6083-5C48-B041-8E47-BCD99B601102}"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E667B-2442-6342-BFE3-0F96BA27023E}" type="slidenum">
              <a:rPr lang="en-US" smtClean="0"/>
              <a:t>‹#›</a:t>
            </a:fld>
            <a:endParaRPr lang="en-US"/>
          </a:p>
        </p:txBody>
      </p:sp>
    </p:spTree>
    <p:extLst>
      <p:ext uri="{BB962C8B-B14F-4D97-AF65-F5344CB8AC3E}">
        <p14:creationId xmlns:p14="http://schemas.microsoft.com/office/powerpoint/2010/main" val="327504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2ED6083-5C48-B041-8E47-BCD99B601102}" type="datetimeFigureOut">
              <a:rPr lang="en-US" smtClean="0"/>
              <a:t>9/14/2023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10E667B-2442-6342-BFE3-0F96BA27023E}" type="slidenum">
              <a:rPr lang="en-US" smtClean="0"/>
              <a:t>‹#›</a:t>
            </a:fld>
            <a:endParaRPr lang="en-US"/>
          </a:p>
        </p:txBody>
      </p:sp>
    </p:spTree>
    <p:extLst>
      <p:ext uri="{BB962C8B-B14F-4D97-AF65-F5344CB8AC3E}">
        <p14:creationId xmlns:p14="http://schemas.microsoft.com/office/powerpoint/2010/main" val="267179030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oki.org/submit-project-ideas-for-the-205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ocds.huduser.gov/permits/"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genhq.com/the-generations-hub/generational-faq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bls.gov/news.release/pdf/ecopro.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76E834-C006-684A-8014-00F47F184193}"/>
              </a:ext>
            </a:extLst>
          </p:cNvPr>
          <p:cNvPicPr>
            <a:picLocks noChangeAspect="1"/>
          </p:cNvPicPr>
          <p:nvPr/>
        </p:nvPicPr>
        <p:blipFill>
          <a:blip r:embed="rId3"/>
          <a:stretch>
            <a:fillRect/>
          </a:stretch>
        </p:blipFill>
        <p:spPr>
          <a:xfrm>
            <a:off x="0" y="0"/>
            <a:ext cx="12185904" cy="6858000"/>
          </a:xfrm>
          <a:prstGeom prst="rect">
            <a:avLst/>
          </a:prstGeom>
        </p:spPr>
      </p:pic>
      <p:sp>
        <p:nvSpPr>
          <p:cNvPr id="6" name="Title 1">
            <a:extLst>
              <a:ext uri="{FF2B5EF4-FFF2-40B4-BE49-F238E27FC236}">
                <a16:creationId xmlns:a16="http://schemas.microsoft.com/office/drawing/2014/main" id="{7951FDFF-A407-614F-8581-D49676988BB1}"/>
              </a:ext>
            </a:extLst>
          </p:cNvPr>
          <p:cNvSpPr txBox="1">
            <a:spLocks/>
          </p:cNvSpPr>
          <p:nvPr/>
        </p:nvSpPr>
        <p:spPr>
          <a:xfrm>
            <a:off x="786809" y="985087"/>
            <a:ext cx="10675089"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rPr>
              <a:t>OKI 2050 Metropolitan </a:t>
            </a:r>
            <a:r>
              <a:rPr lang="en-US" sz="3600" b="1">
                <a:latin typeface="+mn-lt"/>
              </a:rPr>
              <a:t>Transportation </a:t>
            </a:r>
          </a:p>
          <a:p>
            <a:pPr algn="ctr"/>
            <a:r>
              <a:rPr lang="en-US" sz="3600" b="1">
                <a:latin typeface="+mn-lt"/>
              </a:rPr>
              <a:t>Plan </a:t>
            </a:r>
            <a:r>
              <a:rPr lang="en-US" sz="3600" b="1" dirty="0">
                <a:latin typeface="+mn-lt"/>
              </a:rPr>
              <a:t>Update</a:t>
            </a:r>
          </a:p>
          <a:p>
            <a:pPr algn="ctr"/>
            <a:endParaRPr lang="en-US" sz="2800" b="1" dirty="0"/>
          </a:p>
        </p:txBody>
      </p:sp>
      <p:sp>
        <p:nvSpPr>
          <p:cNvPr id="7" name="Subtitle 2">
            <a:extLst>
              <a:ext uri="{FF2B5EF4-FFF2-40B4-BE49-F238E27FC236}">
                <a16:creationId xmlns:a16="http://schemas.microsoft.com/office/drawing/2014/main" id="{51B33976-7581-604A-9CFB-D9C1EDB63954}"/>
              </a:ext>
            </a:extLst>
          </p:cNvPr>
          <p:cNvSpPr txBox="1">
            <a:spLocks/>
          </p:cNvSpPr>
          <p:nvPr/>
        </p:nvSpPr>
        <p:spPr>
          <a:xfrm>
            <a:off x="1524000" y="2515515"/>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b="1" dirty="0"/>
          </a:p>
          <a:p>
            <a:pPr marL="0" indent="0" algn="ctr">
              <a:buNone/>
            </a:pPr>
            <a:r>
              <a:rPr lang="en-US" sz="2400" b="1" i="1" dirty="0"/>
              <a:t>Bob Koehler, Deputy Executive Director</a:t>
            </a:r>
          </a:p>
        </p:txBody>
      </p:sp>
    </p:spTree>
    <p:extLst>
      <p:ext uri="{BB962C8B-B14F-4D97-AF65-F5344CB8AC3E}">
        <p14:creationId xmlns:p14="http://schemas.microsoft.com/office/powerpoint/2010/main" val="72529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2F4A-DE6E-71FA-CFF3-436BB704BF1E}"/>
              </a:ext>
            </a:extLst>
          </p:cNvPr>
          <p:cNvSpPr>
            <a:spLocks noGrp="1"/>
          </p:cNvSpPr>
          <p:nvPr>
            <p:ph type="title"/>
          </p:nvPr>
        </p:nvSpPr>
        <p:spPr>
          <a:xfrm>
            <a:off x="646111" y="452718"/>
            <a:ext cx="9677465" cy="695598"/>
          </a:xfrm>
        </p:spPr>
        <p:txBody>
          <a:bodyPr/>
          <a:lstStyle/>
          <a:p>
            <a:r>
              <a:rPr lang="en-US" sz="3200" dirty="0"/>
              <a:t>OKI Projected Job Sector Changes</a:t>
            </a:r>
            <a:endParaRPr lang="en-US" sz="3200" b="1" dirty="0"/>
          </a:p>
        </p:txBody>
      </p:sp>
      <p:pic>
        <p:nvPicPr>
          <p:cNvPr id="21" name="Picture 20">
            <a:extLst>
              <a:ext uri="{FF2B5EF4-FFF2-40B4-BE49-F238E27FC236}">
                <a16:creationId xmlns:a16="http://schemas.microsoft.com/office/drawing/2014/main" id="{4C88E566-96CE-1560-1524-512FAE5D58E8}"/>
              </a:ext>
            </a:extLst>
          </p:cNvPr>
          <p:cNvPicPr>
            <a:picLocks noChangeAspect="1"/>
          </p:cNvPicPr>
          <p:nvPr/>
        </p:nvPicPr>
        <p:blipFill rotWithShape="1">
          <a:blip r:embed="rId3"/>
          <a:srcRect t="90719"/>
          <a:stretch/>
        </p:blipFill>
        <p:spPr>
          <a:xfrm>
            <a:off x="0" y="6221506"/>
            <a:ext cx="12185904" cy="636494"/>
          </a:xfrm>
          <a:prstGeom prst="rect">
            <a:avLst/>
          </a:prstGeom>
        </p:spPr>
      </p:pic>
      <p:sp>
        <p:nvSpPr>
          <p:cNvPr id="54" name="TextBox 53">
            <a:extLst>
              <a:ext uri="{FF2B5EF4-FFF2-40B4-BE49-F238E27FC236}">
                <a16:creationId xmlns:a16="http://schemas.microsoft.com/office/drawing/2014/main" id="{2D2B2772-E119-A301-7433-5B88E976E9DD}"/>
              </a:ext>
            </a:extLst>
          </p:cNvPr>
          <p:cNvSpPr txBox="1"/>
          <p:nvPr/>
        </p:nvSpPr>
        <p:spPr>
          <a:xfrm>
            <a:off x="4137592" y="6393050"/>
            <a:ext cx="6401099" cy="430887"/>
          </a:xfrm>
          <a:prstGeom prst="rect">
            <a:avLst/>
          </a:prstGeom>
          <a:noFill/>
        </p:spPr>
        <p:txBody>
          <a:bodyPr wrap="square" rtlCol="0">
            <a:spAutoFit/>
          </a:bodyPr>
          <a:lstStyle/>
          <a:p>
            <a:r>
              <a:rPr lang="en-US" sz="1100" dirty="0"/>
              <a:t>Woods &amp; Poole 2023</a:t>
            </a:r>
          </a:p>
          <a:p>
            <a:endParaRPr lang="en-US" sz="1100" dirty="0"/>
          </a:p>
        </p:txBody>
      </p:sp>
      <p:graphicFrame>
        <p:nvGraphicFramePr>
          <p:cNvPr id="6" name="Chart 5">
            <a:extLst>
              <a:ext uri="{FF2B5EF4-FFF2-40B4-BE49-F238E27FC236}">
                <a16:creationId xmlns:a16="http://schemas.microsoft.com/office/drawing/2014/main" id="{5A2A8921-3B73-4D1B-1252-0E9B5A056361}"/>
              </a:ext>
            </a:extLst>
          </p:cNvPr>
          <p:cNvGraphicFramePr>
            <a:graphicFrameLocks/>
          </p:cNvGraphicFramePr>
          <p:nvPr>
            <p:extLst>
              <p:ext uri="{D42A27DB-BD31-4B8C-83A1-F6EECF244321}">
                <p14:modId xmlns:p14="http://schemas.microsoft.com/office/powerpoint/2010/main" val="2368606780"/>
              </p:ext>
            </p:extLst>
          </p:nvPr>
        </p:nvGraphicFramePr>
        <p:xfrm>
          <a:off x="753540" y="1370232"/>
          <a:ext cx="6693390" cy="4851274"/>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30FFB356-A6D2-85A8-7FEF-67FD0B3CB067}"/>
              </a:ext>
            </a:extLst>
          </p:cNvPr>
          <p:cNvSpPr/>
          <p:nvPr/>
        </p:nvSpPr>
        <p:spPr>
          <a:xfrm>
            <a:off x="7446929" y="1370232"/>
            <a:ext cx="3759335" cy="485127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592C0A-7968-9CC0-C358-B7BD38E17324}"/>
              </a:ext>
            </a:extLst>
          </p:cNvPr>
          <p:cNvSpPr txBox="1"/>
          <p:nvPr/>
        </p:nvSpPr>
        <p:spPr>
          <a:xfrm>
            <a:off x="7322286" y="2165872"/>
            <a:ext cx="3671785" cy="276999"/>
          </a:xfrm>
          <a:prstGeom prst="rect">
            <a:avLst/>
          </a:prstGeom>
          <a:noFill/>
        </p:spPr>
        <p:txBody>
          <a:bodyPr wrap="square" rtlCol="0">
            <a:spAutoFit/>
          </a:bodyPr>
          <a:lstStyle/>
          <a:p>
            <a:r>
              <a:rPr lang="en-US" sz="1200" dirty="0">
                <a:solidFill>
                  <a:schemeClr val="accent3">
                    <a:lumMod val="75000"/>
                  </a:schemeClr>
                </a:solidFill>
              </a:rPr>
              <a:t>Educational Services: +38,155 (47.5%)</a:t>
            </a:r>
          </a:p>
        </p:txBody>
      </p:sp>
      <p:sp>
        <p:nvSpPr>
          <p:cNvPr id="9" name="TextBox 8">
            <a:extLst>
              <a:ext uri="{FF2B5EF4-FFF2-40B4-BE49-F238E27FC236}">
                <a16:creationId xmlns:a16="http://schemas.microsoft.com/office/drawing/2014/main" id="{24589C12-3E65-778C-2AE3-D2D3DEBB1480}"/>
              </a:ext>
            </a:extLst>
          </p:cNvPr>
          <p:cNvSpPr txBox="1"/>
          <p:nvPr/>
        </p:nvSpPr>
        <p:spPr>
          <a:xfrm>
            <a:off x="7322288" y="2629848"/>
            <a:ext cx="3952068" cy="276999"/>
          </a:xfrm>
          <a:prstGeom prst="rect">
            <a:avLst/>
          </a:prstGeom>
          <a:noFill/>
        </p:spPr>
        <p:txBody>
          <a:bodyPr wrap="square" rtlCol="0">
            <a:spAutoFit/>
          </a:bodyPr>
          <a:lstStyle/>
          <a:p>
            <a:r>
              <a:rPr lang="en-US" sz="1200" dirty="0">
                <a:solidFill>
                  <a:schemeClr val="accent5">
                    <a:lumMod val="75000"/>
                  </a:schemeClr>
                </a:solidFill>
              </a:rPr>
              <a:t>Accommodation &amp; Food Services: +23,041 (23.3%)</a:t>
            </a:r>
          </a:p>
        </p:txBody>
      </p:sp>
      <p:sp>
        <p:nvSpPr>
          <p:cNvPr id="10" name="TextBox 9">
            <a:extLst>
              <a:ext uri="{FF2B5EF4-FFF2-40B4-BE49-F238E27FC236}">
                <a16:creationId xmlns:a16="http://schemas.microsoft.com/office/drawing/2014/main" id="{E39CE14B-1F57-F47B-FE3C-6ECB6061B1A8}"/>
              </a:ext>
            </a:extLst>
          </p:cNvPr>
          <p:cNvSpPr txBox="1"/>
          <p:nvPr/>
        </p:nvSpPr>
        <p:spPr>
          <a:xfrm>
            <a:off x="7322287" y="2961810"/>
            <a:ext cx="2681591" cy="276999"/>
          </a:xfrm>
          <a:prstGeom prst="rect">
            <a:avLst/>
          </a:prstGeom>
          <a:noFill/>
        </p:spPr>
        <p:txBody>
          <a:bodyPr wrap="square" rtlCol="0">
            <a:spAutoFit/>
          </a:bodyPr>
          <a:lstStyle/>
          <a:p>
            <a:r>
              <a:rPr lang="en-US" sz="1200" dirty="0">
                <a:solidFill>
                  <a:schemeClr val="accent4">
                    <a:lumMod val="75000"/>
                  </a:schemeClr>
                </a:solidFill>
              </a:rPr>
              <a:t>Retail Trade: -18,077 (-17.4%)</a:t>
            </a:r>
          </a:p>
        </p:txBody>
      </p:sp>
      <p:sp>
        <p:nvSpPr>
          <p:cNvPr id="11" name="TextBox 10">
            <a:extLst>
              <a:ext uri="{FF2B5EF4-FFF2-40B4-BE49-F238E27FC236}">
                <a16:creationId xmlns:a16="http://schemas.microsoft.com/office/drawing/2014/main" id="{11769C7F-61F3-5E46-6C0F-DB557FE2AC1D}"/>
              </a:ext>
            </a:extLst>
          </p:cNvPr>
          <p:cNvSpPr txBox="1"/>
          <p:nvPr/>
        </p:nvSpPr>
        <p:spPr>
          <a:xfrm>
            <a:off x="7322288" y="3265668"/>
            <a:ext cx="2681591" cy="276999"/>
          </a:xfrm>
          <a:prstGeom prst="rect">
            <a:avLst/>
          </a:prstGeom>
          <a:noFill/>
        </p:spPr>
        <p:txBody>
          <a:bodyPr wrap="square" rtlCol="0">
            <a:spAutoFit/>
          </a:bodyPr>
          <a:lstStyle/>
          <a:p>
            <a:r>
              <a:rPr lang="en-US" sz="1200" dirty="0">
                <a:solidFill>
                  <a:schemeClr val="accent6">
                    <a:lumMod val="75000"/>
                  </a:schemeClr>
                </a:solidFill>
              </a:rPr>
              <a:t>Manufacturing: -24,433 (-20.8%)</a:t>
            </a:r>
          </a:p>
        </p:txBody>
      </p:sp>
      <p:sp>
        <p:nvSpPr>
          <p:cNvPr id="12" name="TextBox 11">
            <a:extLst>
              <a:ext uri="{FF2B5EF4-FFF2-40B4-BE49-F238E27FC236}">
                <a16:creationId xmlns:a16="http://schemas.microsoft.com/office/drawing/2014/main" id="{820C5F59-BC88-56AC-E928-B6126ADB231D}"/>
              </a:ext>
            </a:extLst>
          </p:cNvPr>
          <p:cNvSpPr txBox="1"/>
          <p:nvPr/>
        </p:nvSpPr>
        <p:spPr>
          <a:xfrm>
            <a:off x="7322286" y="3749209"/>
            <a:ext cx="3883978" cy="276999"/>
          </a:xfrm>
          <a:prstGeom prst="rect">
            <a:avLst/>
          </a:prstGeom>
          <a:noFill/>
        </p:spPr>
        <p:txBody>
          <a:bodyPr wrap="square" rtlCol="0">
            <a:spAutoFit/>
          </a:bodyPr>
          <a:lstStyle/>
          <a:p>
            <a:r>
              <a:rPr lang="en-US" sz="1200" dirty="0">
                <a:solidFill>
                  <a:schemeClr val="accent2">
                    <a:lumMod val="75000"/>
                  </a:schemeClr>
                </a:solidFill>
              </a:rPr>
              <a:t>Health Care &amp; Social Assistance: +38,961 (24.2%)</a:t>
            </a:r>
          </a:p>
        </p:txBody>
      </p:sp>
      <p:sp>
        <p:nvSpPr>
          <p:cNvPr id="13" name="TextBox 12">
            <a:extLst>
              <a:ext uri="{FF2B5EF4-FFF2-40B4-BE49-F238E27FC236}">
                <a16:creationId xmlns:a16="http://schemas.microsoft.com/office/drawing/2014/main" id="{637BD000-CCB2-1459-4F8D-908FFD5FC90F}"/>
              </a:ext>
            </a:extLst>
          </p:cNvPr>
          <p:cNvSpPr txBox="1"/>
          <p:nvPr/>
        </p:nvSpPr>
        <p:spPr>
          <a:xfrm>
            <a:off x="1799617" y="1984443"/>
            <a:ext cx="885217" cy="276999"/>
          </a:xfrm>
          <a:prstGeom prst="rect">
            <a:avLst/>
          </a:prstGeom>
          <a:noFill/>
        </p:spPr>
        <p:txBody>
          <a:bodyPr wrap="square" rtlCol="0">
            <a:spAutoFit/>
          </a:bodyPr>
          <a:lstStyle/>
          <a:p>
            <a:pPr algn="ctr"/>
            <a:r>
              <a:rPr lang="en-US" sz="1200" dirty="0">
                <a:solidFill>
                  <a:schemeClr val="bg1"/>
                </a:solidFill>
              </a:rPr>
              <a:t>1,052,467</a:t>
            </a:r>
          </a:p>
        </p:txBody>
      </p:sp>
      <p:sp>
        <p:nvSpPr>
          <p:cNvPr id="14" name="TextBox 13">
            <a:extLst>
              <a:ext uri="{FF2B5EF4-FFF2-40B4-BE49-F238E27FC236}">
                <a16:creationId xmlns:a16="http://schemas.microsoft.com/office/drawing/2014/main" id="{89D752AC-A2D1-0451-CF57-2E37FFD4F3EA}"/>
              </a:ext>
            </a:extLst>
          </p:cNvPr>
          <p:cNvSpPr txBox="1"/>
          <p:nvPr/>
        </p:nvSpPr>
        <p:spPr>
          <a:xfrm>
            <a:off x="3244201" y="1888873"/>
            <a:ext cx="885217" cy="276999"/>
          </a:xfrm>
          <a:prstGeom prst="rect">
            <a:avLst/>
          </a:prstGeom>
          <a:noFill/>
        </p:spPr>
        <p:txBody>
          <a:bodyPr wrap="square" rtlCol="0">
            <a:spAutoFit/>
          </a:bodyPr>
          <a:lstStyle/>
          <a:p>
            <a:pPr algn="ctr"/>
            <a:r>
              <a:rPr lang="en-US" sz="1200" dirty="0">
                <a:solidFill>
                  <a:schemeClr val="bg1"/>
                </a:solidFill>
              </a:rPr>
              <a:t>1,081,099</a:t>
            </a:r>
          </a:p>
        </p:txBody>
      </p:sp>
      <p:sp>
        <p:nvSpPr>
          <p:cNvPr id="15" name="TextBox 14">
            <a:extLst>
              <a:ext uri="{FF2B5EF4-FFF2-40B4-BE49-F238E27FC236}">
                <a16:creationId xmlns:a16="http://schemas.microsoft.com/office/drawing/2014/main" id="{F766D0B8-42B0-6F7D-67B6-5E7A69BC2776}"/>
              </a:ext>
            </a:extLst>
          </p:cNvPr>
          <p:cNvSpPr txBox="1"/>
          <p:nvPr/>
        </p:nvSpPr>
        <p:spPr>
          <a:xfrm>
            <a:off x="4675265" y="1880851"/>
            <a:ext cx="885217" cy="276999"/>
          </a:xfrm>
          <a:prstGeom prst="rect">
            <a:avLst/>
          </a:prstGeom>
          <a:noFill/>
        </p:spPr>
        <p:txBody>
          <a:bodyPr wrap="square" rtlCol="0">
            <a:spAutoFit/>
          </a:bodyPr>
          <a:lstStyle/>
          <a:p>
            <a:pPr algn="ctr"/>
            <a:r>
              <a:rPr lang="en-US" sz="1200" dirty="0">
                <a:solidFill>
                  <a:schemeClr val="bg1"/>
                </a:solidFill>
              </a:rPr>
              <a:t>1,093,282</a:t>
            </a:r>
          </a:p>
        </p:txBody>
      </p:sp>
      <p:sp>
        <p:nvSpPr>
          <p:cNvPr id="16" name="TextBox 15">
            <a:extLst>
              <a:ext uri="{FF2B5EF4-FFF2-40B4-BE49-F238E27FC236}">
                <a16:creationId xmlns:a16="http://schemas.microsoft.com/office/drawing/2014/main" id="{F9928EC6-0EF3-65C5-CC63-3D4C7249D118}"/>
              </a:ext>
            </a:extLst>
          </p:cNvPr>
          <p:cNvSpPr txBox="1"/>
          <p:nvPr/>
        </p:nvSpPr>
        <p:spPr>
          <a:xfrm>
            <a:off x="6163950" y="1827424"/>
            <a:ext cx="885217" cy="276999"/>
          </a:xfrm>
          <a:prstGeom prst="rect">
            <a:avLst/>
          </a:prstGeom>
          <a:noFill/>
        </p:spPr>
        <p:txBody>
          <a:bodyPr wrap="square" rtlCol="0">
            <a:spAutoFit/>
          </a:bodyPr>
          <a:lstStyle/>
          <a:p>
            <a:pPr algn="ctr"/>
            <a:r>
              <a:rPr lang="en-US" sz="1200" dirty="0">
                <a:solidFill>
                  <a:schemeClr val="bg1"/>
                </a:solidFill>
              </a:rPr>
              <a:t>1,114,714</a:t>
            </a:r>
          </a:p>
        </p:txBody>
      </p:sp>
      <p:sp>
        <p:nvSpPr>
          <p:cNvPr id="17" name="TextBox 16">
            <a:extLst>
              <a:ext uri="{FF2B5EF4-FFF2-40B4-BE49-F238E27FC236}">
                <a16:creationId xmlns:a16="http://schemas.microsoft.com/office/drawing/2014/main" id="{28A3C082-C0FC-F1BB-4FC0-767283E0E00D}"/>
              </a:ext>
            </a:extLst>
          </p:cNvPr>
          <p:cNvSpPr txBox="1"/>
          <p:nvPr/>
        </p:nvSpPr>
        <p:spPr>
          <a:xfrm>
            <a:off x="7322286" y="1834827"/>
            <a:ext cx="2681591" cy="276999"/>
          </a:xfrm>
          <a:prstGeom prst="rect">
            <a:avLst/>
          </a:prstGeom>
          <a:noFill/>
        </p:spPr>
        <p:txBody>
          <a:bodyPr wrap="square" rtlCol="0">
            <a:spAutoFit/>
          </a:bodyPr>
          <a:lstStyle/>
          <a:p>
            <a:r>
              <a:rPr lang="en-US" sz="1200" dirty="0">
                <a:solidFill>
                  <a:schemeClr val="bg1"/>
                </a:solidFill>
              </a:rPr>
              <a:t>All Jobs: +62,247 (5.9%) </a:t>
            </a:r>
          </a:p>
        </p:txBody>
      </p:sp>
      <p:sp>
        <p:nvSpPr>
          <p:cNvPr id="18" name="TextBox 17">
            <a:extLst>
              <a:ext uri="{FF2B5EF4-FFF2-40B4-BE49-F238E27FC236}">
                <a16:creationId xmlns:a16="http://schemas.microsoft.com/office/drawing/2014/main" id="{AA4DCE94-E3A8-9F05-94CE-884E2E81C448}"/>
              </a:ext>
            </a:extLst>
          </p:cNvPr>
          <p:cNvSpPr txBox="1"/>
          <p:nvPr/>
        </p:nvSpPr>
        <p:spPr>
          <a:xfrm>
            <a:off x="7322286" y="4802842"/>
            <a:ext cx="3883978" cy="276999"/>
          </a:xfrm>
          <a:prstGeom prst="rect">
            <a:avLst/>
          </a:prstGeom>
          <a:noFill/>
        </p:spPr>
        <p:txBody>
          <a:bodyPr wrap="square" rtlCol="0">
            <a:spAutoFit/>
          </a:bodyPr>
          <a:lstStyle/>
          <a:p>
            <a:r>
              <a:rPr lang="en-US" sz="1200" dirty="0">
                <a:solidFill>
                  <a:schemeClr val="accent1">
                    <a:lumMod val="75000"/>
                  </a:schemeClr>
                </a:solidFill>
              </a:rPr>
              <a:t>Other Jobs: +4,600 (0.9%)</a:t>
            </a:r>
          </a:p>
        </p:txBody>
      </p:sp>
      <p:sp>
        <p:nvSpPr>
          <p:cNvPr id="19" name="TextBox 18">
            <a:extLst>
              <a:ext uri="{FF2B5EF4-FFF2-40B4-BE49-F238E27FC236}">
                <a16:creationId xmlns:a16="http://schemas.microsoft.com/office/drawing/2014/main" id="{FAB299F5-64C9-770A-64AC-781DDBE42B57}"/>
              </a:ext>
            </a:extLst>
          </p:cNvPr>
          <p:cNvSpPr txBox="1"/>
          <p:nvPr/>
        </p:nvSpPr>
        <p:spPr>
          <a:xfrm>
            <a:off x="7326152" y="1490904"/>
            <a:ext cx="3759335" cy="276999"/>
          </a:xfrm>
          <a:prstGeom prst="rect">
            <a:avLst/>
          </a:prstGeom>
          <a:noFill/>
        </p:spPr>
        <p:txBody>
          <a:bodyPr wrap="square" rtlCol="0">
            <a:spAutoFit/>
          </a:bodyPr>
          <a:lstStyle/>
          <a:p>
            <a:r>
              <a:rPr lang="en-US" sz="1200" b="1" dirty="0">
                <a:solidFill>
                  <a:schemeClr val="bg1"/>
                </a:solidFill>
              </a:rPr>
              <a:t>Change in Jobs between 2020 to 2050</a:t>
            </a:r>
          </a:p>
        </p:txBody>
      </p:sp>
    </p:spTree>
    <p:extLst>
      <p:ext uri="{BB962C8B-B14F-4D97-AF65-F5344CB8AC3E}">
        <p14:creationId xmlns:p14="http://schemas.microsoft.com/office/powerpoint/2010/main" val="362916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2F4A-DE6E-71FA-CFF3-436BB704BF1E}"/>
              </a:ext>
            </a:extLst>
          </p:cNvPr>
          <p:cNvSpPr>
            <a:spLocks noGrp="1"/>
          </p:cNvSpPr>
          <p:nvPr>
            <p:ph type="title"/>
          </p:nvPr>
        </p:nvSpPr>
        <p:spPr>
          <a:xfrm>
            <a:off x="646111" y="452718"/>
            <a:ext cx="9677465" cy="695598"/>
          </a:xfrm>
        </p:spPr>
        <p:txBody>
          <a:bodyPr/>
          <a:lstStyle/>
          <a:p>
            <a:r>
              <a:rPr lang="en-US" sz="3200" dirty="0"/>
              <a:t>Work From Home</a:t>
            </a:r>
            <a:endParaRPr lang="en-US" sz="3200" b="1" dirty="0"/>
          </a:p>
        </p:txBody>
      </p:sp>
      <p:pic>
        <p:nvPicPr>
          <p:cNvPr id="21" name="Picture 20">
            <a:extLst>
              <a:ext uri="{FF2B5EF4-FFF2-40B4-BE49-F238E27FC236}">
                <a16:creationId xmlns:a16="http://schemas.microsoft.com/office/drawing/2014/main" id="{4C88E566-96CE-1560-1524-512FAE5D58E8}"/>
              </a:ext>
            </a:extLst>
          </p:cNvPr>
          <p:cNvPicPr>
            <a:picLocks noChangeAspect="1"/>
          </p:cNvPicPr>
          <p:nvPr/>
        </p:nvPicPr>
        <p:blipFill rotWithShape="1">
          <a:blip r:embed="rId3"/>
          <a:srcRect t="90719"/>
          <a:stretch/>
        </p:blipFill>
        <p:spPr>
          <a:xfrm>
            <a:off x="0" y="6221506"/>
            <a:ext cx="12185904" cy="636494"/>
          </a:xfrm>
          <a:prstGeom prst="rect">
            <a:avLst/>
          </a:prstGeom>
        </p:spPr>
      </p:pic>
      <p:sp>
        <p:nvSpPr>
          <p:cNvPr id="54" name="TextBox 53">
            <a:extLst>
              <a:ext uri="{FF2B5EF4-FFF2-40B4-BE49-F238E27FC236}">
                <a16:creationId xmlns:a16="http://schemas.microsoft.com/office/drawing/2014/main" id="{2D2B2772-E119-A301-7433-5B88E976E9DD}"/>
              </a:ext>
            </a:extLst>
          </p:cNvPr>
          <p:cNvSpPr txBox="1"/>
          <p:nvPr/>
        </p:nvSpPr>
        <p:spPr>
          <a:xfrm>
            <a:off x="4137592" y="6393050"/>
            <a:ext cx="6401099" cy="430887"/>
          </a:xfrm>
          <a:prstGeom prst="rect">
            <a:avLst/>
          </a:prstGeom>
          <a:noFill/>
        </p:spPr>
        <p:txBody>
          <a:bodyPr wrap="square" rtlCol="0">
            <a:spAutoFit/>
          </a:bodyPr>
          <a:lstStyle/>
          <a:p>
            <a:r>
              <a:rPr lang="en-US" sz="1100" dirty="0"/>
              <a:t>2015 &amp; 2021 American Community Survey 1-Year estimates Table S0801 Commuting Characteristics by Sex. Dearborn County Uses 5-Year estimates only</a:t>
            </a:r>
          </a:p>
        </p:txBody>
      </p:sp>
      <p:sp>
        <p:nvSpPr>
          <p:cNvPr id="5" name="TextBox 4">
            <a:extLst>
              <a:ext uri="{FF2B5EF4-FFF2-40B4-BE49-F238E27FC236}">
                <a16:creationId xmlns:a16="http://schemas.microsoft.com/office/drawing/2014/main" id="{A09A7FDA-694C-C806-60E7-7765B9A921CD}"/>
              </a:ext>
            </a:extLst>
          </p:cNvPr>
          <p:cNvSpPr txBox="1"/>
          <p:nvPr/>
        </p:nvSpPr>
        <p:spPr>
          <a:xfrm>
            <a:off x="7100943" y="1358475"/>
            <a:ext cx="4958846" cy="2014349"/>
          </a:xfrm>
          <a:prstGeom prst="rect">
            <a:avLst/>
          </a:prstGeom>
        </p:spPr>
        <p:txBody>
          <a:bodyPr vert="horz" lIns="91440" tIns="45720" rIns="91440" bIns="45720" rtlCol="0">
            <a:normAutofit/>
          </a:bodyPr>
          <a:lstStyle/>
          <a:p>
            <a:pPr marL="742950" lvl="1" indent="-285750">
              <a:spcBef>
                <a:spcPts val="1000"/>
              </a:spcBef>
              <a:buClr>
                <a:schemeClr val="accent1"/>
              </a:buClr>
              <a:buSzPct val="80000"/>
              <a:buFont typeface="Wingdings 3" charset="2"/>
              <a:buChar char=""/>
            </a:pPr>
            <a:r>
              <a:rPr lang="en-US" dirty="0">
                <a:latin typeface="+mj-lt"/>
                <a:ea typeface="+mj-ea"/>
                <a:cs typeface="+mj-cs"/>
              </a:rPr>
              <a:t>Significant increase in telecommuting from the COVID19 Pandemic</a:t>
            </a:r>
          </a:p>
          <a:p>
            <a:pPr marL="742950" lvl="1" indent="-285750">
              <a:spcBef>
                <a:spcPts val="1000"/>
              </a:spcBef>
              <a:buClr>
                <a:schemeClr val="accent1"/>
              </a:buClr>
              <a:buSzPct val="80000"/>
              <a:buFont typeface="Wingdings 3" charset="2"/>
              <a:buChar char=""/>
            </a:pPr>
            <a:r>
              <a:rPr lang="en-US" dirty="0">
                <a:latin typeface="+mj-lt"/>
                <a:ea typeface="+mj-ea"/>
                <a:cs typeface="+mj-cs"/>
              </a:rPr>
              <a:t>Regional rate likely to settle around       8 -12% as more workers return to the office</a:t>
            </a:r>
          </a:p>
        </p:txBody>
      </p:sp>
      <p:pic>
        <p:nvPicPr>
          <p:cNvPr id="6" name="Picture 5" descr="A screenshot of a graph&#10;&#10;Description automatically generated">
            <a:extLst>
              <a:ext uri="{FF2B5EF4-FFF2-40B4-BE49-F238E27FC236}">
                <a16:creationId xmlns:a16="http://schemas.microsoft.com/office/drawing/2014/main" id="{8B0427CD-6019-D385-8650-496D11C1F0BD}"/>
              </a:ext>
            </a:extLst>
          </p:cNvPr>
          <p:cNvPicPr>
            <a:picLocks noChangeAspect="1"/>
          </p:cNvPicPr>
          <p:nvPr/>
        </p:nvPicPr>
        <p:blipFill rotWithShape="1">
          <a:blip r:embed="rId4"/>
          <a:srcRect t="7277" b="16193"/>
          <a:stretch/>
        </p:blipFill>
        <p:spPr>
          <a:xfrm>
            <a:off x="646111" y="1462340"/>
            <a:ext cx="6937651" cy="4761308"/>
          </a:xfrm>
          <a:prstGeom prst="rect">
            <a:avLst/>
          </a:prstGeom>
        </p:spPr>
      </p:pic>
      <p:sp>
        <p:nvSpPr>
          <p:cNvPr id="7" name="TextBox 6">
            <a:extLst>
              <a:ext uri="{FF2B5EF4-FFF2-40B4-BE49-F238E27FC236}">
                <a16:creationId xmlns:a16="http://schemas.microsoft.com/office/drawing/2014/main" id="{FE2DB9CA-7F0D-EA3E-5C22-747A24C6CA13}"/>
              </a:ext>
            </a:extLst>
          </p:cNvPr>
          <p:cNvSpPr txBox="1"/>
          <p:nvPr/>
        </p:nvSpPr>
        <p:spPr>
          <a:xfrm>
            <a:off x="7338141" y="5037860"/>
            <a:ext cx="4484451" cy="923330"/>
          </a:xfrm>
          <a:prstGeom prst="rect">
            <a:avLst/>
          </a:prstGeom>
          <a:noFill/>
        </p:spPr>
        <p:txBody>
          <a:bodyPr wrap="square" rtlCol="0">
            <a:spAutoFit/>
          </a:bodyPr>
          <a:lstStyle/>
          <a:p>
            <a:pPr marL="285750" indent="-285750">
              <a:buFont typeface="Arial" panose="020B0604020202020204" pitchFamily="34" charset="0"/>
              <a:buChar char="•"/>
            </a:pPr>
            <a:r>
              <a:rPr lang="en-US" dirty="0"/>
              <a:t>Dearborn County data from ACS 5 Year Estimates which artificially reduce telecommuting rate</a:t>
            </a:r>
          </a:p>
        </p:txBody>
      </p:sp>
    </p:spTree>
    <p:extLst>
      <p:ext uri="{BB962C8B-B14F-4D97-AF65-F5344CB8AC3E}">
        <p14:creationId xmlns:p14="http://schemas.microsoft.com/office/powerpoint/2010/main" val="384573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2F4A-DE6E-71FA-CFF3-436BB704BF1E}"/>
              </a:ext>
            </a:extLst>
          </p:cNvPr>
          <p:cNvSpPr>
            <a:spLocks noGrp="1"/>
          </p:cNvSpPr>
          <p:nvPr>
            <p:ph type="title"/>
          </p:nvPr>
        </p:nvSpPr>
        <p:spPr>
          <a:xfrm>
            <a:off x="646111" y="452718"/>
            <a:ext cx="9677465" cy="695598"/>
          </a:xfrm>
        </p:spPr>
        <p:txBody>
          <a:bodyPr/>
          <a:lstStyle/>
          <a:p>
            <a:r>
              <a:rPr lang="en-US" sz="3200" dirty="0"/>
              <a:t>Commuting Destinations</a:t>
            </a:r>
            <a:endParaRPr lang="en-US" sz="3200" b="1" dirty="0"/>
          </a:p>
        </p:txBody>
      </p:sp>
      <p:pic>
        <p:nvPicPr>
          <p:cNvPr id="21" name="Picture 20">
            <a:extLst>
              <a:ext uri="{FF2B5EF4-FFF2-40B4-BE49-F238E27FC236}">
                <a16:creationId xmlns:a16="http://schemas.microsoft.com/office/drawing/2014/main" id="{4C88E566-96CE-1560-1524-512FAE5D58E8}"/>
              </a:ext>
            </a:extLst>
          </p:cNvPr>
          <p:cNvPicPr>
            <a:picLocks noChangeAspect="1"/>
          </p:cNvPicPr>
          <p:nvPr/>
        </p:nvPicPr>
        <p:blipFill rotWithShape="1">
          <a:blip r:embed="rId3"/>
          <a:srcRect t="90719"/>
          <a:stretch/>
        </p:blipFill>
        <p:spPr>
          <a:xfrm>
            <a:off x="0" y="6221506"/>
            <a:ext cx="12185904" cy="636494"/>
          </a:xfrm>
          <a:prstGeom prst="rect">
            <a:avLst/>
          </a:prstGeom>
        </p:spPr>
      </p:pic>
      <p:sp>
        <p:nvSpPr>
          <p:cNvPr id="54" name="TextBox 53">
            <a:extLst>
              <a:ext uri="{FF2B5EF4-FFF2-40B4-BE49-F238E27FC236}">
                <a16:creationId xmlns:a16="http://schemas.microsoft.com/office/drawing/2014/main" id="{2D2B2772-E119-A301-7433-5B88E976E9DD}"/>
              </a:ext>
            </a:extLst>
          </p:cNvPr>
          <p:cNvSpPr txBox="1"/>
          <p:nvPr/>
        </p:nvSpPr>
        <p:spPr>
          <a:xfrm>
            <a:off x="4137592" y="6393050"/>
            <a:ext cx="6401099" cy="430887"/>
          </a:xfrm>
          <a:prstGeom prst="rect">
            <a:avLst/>
          </a:prstGeom>
          <a:noFill/>
        </p:spPr>
        <p:txBody>
          <a:bodyPr wrap="square" rtlCol="0">
            <a:spAutoFit/>
          </a:bodyPr>
          <a:lstStyle/>
          <a:p>
            <a:r>
              <a:rPr lang="en-US" sz="1100" dirty="0"/>
              <a:t>2015 &amp; 2021 American Community Survey 1-Year estimates Table S0801 Commuting Characteristics by Sex. Dearborn County Uses 5-Year estimates only</a:t>
            </a:r>
          </a:p>
        </p:txBody>
      </p:sp>
      <p:sp>
        <p:nvSpPr>
          <p:cNvPr id="5" name="TextBox 4">
            <a:extLst>
              <a:ext uri="{FF2B5EF4-FFF2-40B4-BE49-F238E27FC236}">
                <a16:creationId xmlns:a16="http://schemas.microsoft.com/office/drawing/2014/main" id="{A09A7FDA-694C-C806-60E7-7765B9A921CD}"/>
              </a:ext>
            </a:extLst>
          </p:cNvPr>
          <p:cNvSpPr txBox="1"/>
          <p:nvPr/>
        </p:nvSpPr>
        <p:spPr>
          <a:xfrm>
            <a:off x="7100943" y="1358475"/>
            <a:ext cx="4958846" cy="2014349"/>
          </a:xfrm>
          <a:prstGeom prst="rect">
            <a:avLst/>
          </a:prstGeom>
        </p:spPr>
        <p:txBody>
          <a:bodyPr vert="horz" lIns="91440" tIns="45720" rIns="91440" bIns="45720" rtlCol="0">
            <a:normAutofit/>
          </a:bodyPr>
          <a:lstStyle/>
          <a:p>
            <a:pPr marL="742950" lvl="1" indent="-285750">
              <a:spcBef>
                <a:spcPts val="1000"/>
              </a:spcBef>
              <a:buClr>
                <a:schemeClr val="accent1"/>
              </a:buClr>
              <a:buSzPct val="80000"/>
              <a:buFont typeface="Wingdings 3" charset="2"/>
              <a:buChar char=""/>
            </a:pPr>
            <a:r>
              <a:rPr lang="en-US" dirty="0">
                <a:latin typeface="+mj-lt"/>
                <a:ea typeface="+mj-ea"/>
                <a:cs typeface="+mj-cs"/>
              </a:rPr>
              <a:t>Commuters more likely to travel out of county for work</a:t>
            </a:r>
          </a:p>
          <a:p>
            <a:pPr marL="742950" lvl="1" indent="-285750">
              <a:spcBef>
                <a:spcPts val="1000"/>
              </a:spcBef>
              <a:buClr>
                <a:schemeClr val="accent1"/>
              </a:buClr>
              <a:buSzPct val="80000"/>
              <a:buFont typeface="Wingdings 3" charset="2"/>
              <a:buChar char=""/>
            </a:pPr>
            <a:r>
              <a:rPr lang="en-US" dirty="0">
                <a:latin typeface="+mj-lt"/>
                <a:ea typeface="+mj-ea"/>
                <a:cs typeface="+mj-cs"/>
              </a:rPr>
              <a:t>Slightly more likely to travel out of region</a:t>
            </a:r>
          </a:p>
          <a:p>
            <a:pPr marL="1200150" lvl="2" indent="-285750">
              <a:spcBef>
                <a:spcPts val="1000"/>
              </a:spcBef>
              <a:buClr>
                <a:schemeClr val="accent1"/>
              </a:buClr>
              <a:buSzPct val="80000"/>
              <a:buFont typeface="Wingdings 3" charset="2"/>
              <a:buChar char=""/>
            </a:pPr>
            <a:r>
              <a:rPr lang="en-US" dirty="0">
                <a:latin typeface="+mj-lt"/>
                <a:ea typeface="+mj-ea"/>
                <a:cs typeface="+mj-cs"/>
              </a:rPr>
              <a:t>Driven by Dearborn, Warren, and Butler counties</a:t>
            </a:r>
          </a:p>
        </p:txBody>
      </p:sp>
      <p:pic>
        <p:nvPicPr>
          <p:cNvPr id="4" name="Picture 3" descr="A screenshot of a graph&#10;&#10;Description automatically generated">
            <a:extLst>
              <a:ext uri="{FF2B5EF4-FFF2-40B4-BE49-F238E27FC236}">
                <a16:creationId xmlns:a16="http://schemas.microsoft.com/office/drawing/2014/main" id="{C609187C-D046-1F4F-F3B1-57F2D6922120}"/>
              </a:ext>
            </a:extLst>
          </p:cNvPr>
          <p:cNvPicPr>
            <a:picLocks noChangeAspect="1"/>
          </p:cNvPicPr>
          <p:nvPr/>
        </p:nvPicPr>
        <p:blipFill>
          <a:blip r:embed="rId4"/>
          <a:stretch>
            <a:fillRect/>
          </a:stretch>
        </p:blipFill>
        <p:spPr>
          <a:xfrm>
            <a:off x="646111" y="1148316"/>
            <a:ext cx="6852651" cy="3625273"/>
          </a:xfrm>
          <a:prstGeom prst="rect">
            <a:avLst/>
          </a:prstGeom>
        </p:spPr>
      </p:pic>
      <p:sp>
        <p:nvSpPr>
          <p:cNvPr id="8" name="TextBox 7">
            <a:extLst>
              <a:ext uri="{FF2B5EF4-FFF2-40B4-BE49-F238E27FC236}">
                <a16:creationId xmlns:a16="http://schemas.microsoft.com/office/drawing/2014/main" id="{82B79F80-E8BD-5797-B283-85D3C270B86E}"/>
              </a:ext>
            </a:extLst>
          </p:cNvPr>
          <p:cNvSpPr txBox="1"/>
          <p:nvPr/>
        </p:nvSpPr>
        <p:spPr>
          <a:xfrm>
            <a:off x="7227058" y="3483198"/>
            <a:ext cx="4958846" cy="2014349"/>
          </a:xfrm>
          <a:prstGeom prst="rect">
            <a:avLst/>
          </a:prstGeom>
        </p:spPr>
        <p:txBody>
          <a:bodyPr vert="horz" lIns="91440" tIns="45720" rIns="91440" bIns="45720" rtlCol="0">
            <a:normAutofit lnSpcReduction="10000"/>
          </a:bodyPr>
          <a:lstStyle/>
          <a:p>
            <a:pPr marL="742950" lvl="1" indent="-285750">
              <a:spcBef>
                <a:spcPts val="1000"/>
              </a:spcBef>
              <a:buClr>
                <a:schemeClr val="accent1"/>
              </a:buClr>
              <a:buSzPct val="80000"/>
              <a:buFont typeface="Wingdings 3" charset="2"/>
              <a:buChar char=""/>
            </a:pPr>
            <a:r>
              <a:rPr lang="en-US" dirty="0">
                <a:latin typeface="+mj-lt"/>
                <a:ea typeface="+mj-ea"/>
                <a:cs typeface="+mj-cs"/>
              </a:rPr>
              <a:t>Campbell County has the most residents that work in other counties</a:t>
            </a:r>
          </a:p>
          <a:p>
            <a:pPr marL="1200150" lvl="2" indent="-285750">
              <a:spcBef>
                <a:spcPts val="1000"/>
              </a:spcBef>
              <a:buClr>
                <a:schemeClr val="accent1"/>
              </a:buClr>
              <a:buSzPct val="80000"/>
              <a:buFont typeface="Wingdings 3" charset="2"/>
              <a:buChar char=""/>
            </a:pPr>
            <a:r>
              <a:rPr lang="en-US" dirty="0">
                <a:latin typeface="+mj-lt"/>
                <a:ea typeface="+mj-ea"/>
                <a:cs typeface="+mj-cs"/>
              </a:rPr>
              <a:t>21% in 2010, 31% in 2020</a:t>
            </a:r>
          </a:p>
          <a:p>
            <a:pPr marL="742950" lvl="1" indent="-285750">
              <a:spcBef>
                <a:spcPts val="1000"/>
              </a:spcBef>
              <a:buClr>
                <a:schemeClr val="accent1"/>
              </a:buClr>
              <a:buSzPct val="80000"/>
              <a:buFont typeface="Wingdings 3" charset="2"/>
              <a:buChar char=""/>
            </a:pPr>
            <a:r>
              <a:rPr lang="en-US" dirty="0">
                <a:latin typeface="+mj-lt"/>
                <a:ea typeface="+mj-ea"/>
                <a:cs typeface="+mj-cs"/>
              </a:rPr>
              <a:t>Hamilton County has the least intercounty commuters</a:t>
            </a:r>
          </a:p>
          <a:p>
            <a:pPr marL="1200150" lvl="2" indent="-285750">
              <a:spcBef>
                <a:spcPts val="1000"/>
              </a:spcBef>
              <a:buClr>
                <a:schemeClr val="accent1"/>
              </a:buClr>
              <a:buSzPct val="80000"/>
              <a:buFont typeface="Wingdings 3" charset="2"/>
              <a:buChar char=""/>
            </a:pPr>
            <a:r>
              <a:rPr lang="en-US" dirty="0">
                <a:latin typeface="+mj-lt"/>
                <a:ea typeface="+mj-ea"/>
                <a:cs typeface="+mj-cs"/>
              </a:rPr>
              <a:t>69% in 2010, 66% in 2020</a:t>
            </a:r>
          </a:p>
        </p:txBody>
      </p:sp>
    </p:spTree>
    <p:extLst>
      <p:ext uri="{BB962C8B-B14F-4D97-AF65-F5344CB8AC3E}">
        <p14:creationId xmlns:p14="http://schemas.microsoft.com/office/powerpoint/2010/main" val="1363470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2F4A-DE6E-71FA-CFF3-436BB704BF1E}"/>
              </a:ext>
            </a:extLst>
          </p:cNvPr>
          <p:cNvSpPr>
            <a:spLocks noGrp="1"/>
          </p:cNvSpPr>
          <p:nvPr>
            <p:ph type="title"/>
          </p:nvPr>
        </p:nvSpPr>
        <p:spPr>
          <a:xfrm>
            <a:off x="646111" y="452718"/>
            <a:ext cx="9677465" cy="695598"/>
          </a:xfrm>
        </p:spPr>
        <p:txBody>
          <a:bodyPr/>
          <a:lstStyle/>
          <a:p>
            <a:r>
              <a:rPr lang="en-US" sz="3200" dirty="0"/>
              <a:t>Commuting Mode</a:t>
            </a:r>
            <a:endParaRPr lang="en-US" sz="3200" b="1" dirty="0"/>
          </a:p>
        </p:txBody>
      </p:sp>
      <p:pic>
        <p:nvPicPr>
          <p:cNvPr id="21" name="Picture 20">
            <a:extLst>
              <a:ext uri="{FF2B5EF4-FFF2-40B4-BE49-F238E27FC236}">
                <a16:creationId xmlns:a16="http://schemas.microsoft.com/office/drawing/2014/main" id="{4C88E566-96CE-1560-1524-512FAE5D58E8}"/>
              </a:ext>
            </a:extLst>
          </p:cNvPr>
          <p:cNvPicPr>
            <a:picLocks noChangeAspect="1"/>
          </p:cNvPicPr>
          <p:nvPr/>
        </p:nvPicPr>
        <p:blipFill rotWithShape="1">
          <a:blip r:embed="rId3"/>
          <a:srcRect t="90719"/>
          <a:stretch/>
        </p:blipFill>
        <p:spPr>
          <a:xfrm>
            <a:off x="0" y="6221506"/>
            <a:ext cx="12185904" cy="636494"/>
          </a:xfrm>
          <a:prstGeom prst="rect">
            <a:avLst/>
          </a:prstGeom>
        </p:spPr>
      </p:pic>
      <p:sp>
        <p:nvSpPr>
          <p:cNvPr id="54" name="TextBox 53">
            <a:extLst>
              <a:ext uri="{FF2B5EF4-FFF2-40B4-BE49-F238E27FC236}">
                <a16:creationId xmlns:a16="http://schemas.microsoft.com/office/drawing/2014/main" id="{2D2B2772-E119-A301-7433-5B88E976E9DD}"/>
              </a:ext>
            </a:extLst>
          </p:cNvPr>
          <p:cNvSpPr txBox="1"/>
          <p:nvPr/>
        </p:nvSpPr>
        <p:spPr>
          <a:xfrm>
            <a:off x="4137592" y="6393050"/>
            <a:ext cx="6401099" cy="430887"/>
          </a:xfrm>
          <a:prstGeom prst="rect">
            <a:avLst/>
          </a:prstGeom>
          <a:noFill/>
        </p:spPr>
        <p:txBody>
          <a:bodyPr wrap="square" rtlCol="0">
            <a:spAutoFit/>
          </a:bodyPr>
          <a:lstStyle/>
          <a:p>
            <a:r>
              <a:rPr lang="en-US" sz="1100" dirty="0"/>
              <a:t>2015 &amp; 2021 American Community Survey 1-Year estimates Table S0801 Commuting Characteristics by Sex. Dearborn County Uses 5-Year estimates only</a:t>
            </a:r>
          </a:p>
        </p:txBody>
      </p:sp>
      <p:graphicFrame>
        <p:nvGraphicFramePr>
          <p:cNvPr id="7" name="Chart 6">
            <a:extLst>
              <a:ext uri="{FF2B5EF4-FFF2-40B4-BE49-F238E27FC236}">
                <a16:creationId xmlns:a16="http://schemas.microsoft.com/office/drawing/2014/main" id="{C3C2EDB7-250C-7432-3C61-78C0D2F5EF24}"/>
              </a:ext>
            </a:extLst>
          </p:cNvPr>
          <p:cNvGraphicFramePr>
            <a:graphicFrameLocks/>
          </p:cNvGraphicFramePr>
          <p:nvPr>
            <p:extLst>
              <p:ext uri="{D42A27DB-BD31-4B8C-83A1-F6EECF244321}">
                <p14:modId xmlns:p14="http://schemas.microsoft.com/office/powerpoint/2010/main" val="2195748116"/>
              </p:ext>
            </p:extLst>
          </p:nvPr>
        </p:nvGraphicFramePr>
        <p:xfrm>
          <a:off x="646111" y="1148316"/>
          <a:ext cx="6555398" cy="5073189"/>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4CCAA1E7-39B5-A776-2A8E-92127322BAB7}"/>
              </a:ext>
            </a:extLst>
          </p:cNvPr>
          <p:cNvSpPr/>
          <p:nvPr/>
        </p:nvSpPr>
        <p:spPr>
          <a:xfrm>
            <a:off x="7201509" y="1148316"/>
            <a:ext cx="3920923" cy="507319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1C2D66-9161-2A07-2579-9587BE353D95}"/>
              </a:ext>
            </a:extLst>
          </p:cNvPr>
          <p:cNvSpPr txBox="1"/>
          <p:nvPr/>
        </p:nvSpPr>
        <p:spPr>
          <a:xfrm>
            <a:off x="7322286" y="2165872"/>
            <a:ext cx="3671785" cy="276999"/>
          </a:xfrm>
          <a:prstGeom prst="rect">
            <a:avLst/>
          </a:prstGeom>
          <a:noFill/>
        </p:spPr>
        <p:txBody>
          <a:bodyPr wrap="square" rtlCol="0">
            <a:spAutoFit/>
          </a:bodyPr>
          <a:lstStyle/>
          <a:p>
            <a:r>
              <a:rPr lang="en-US" sz="1200" dirty="0">
                <a:solidFill>
                  <a:schemeClr val="accent1">
                    <a:lumMod val="50000"/>
                  </a:schemeClr>
                </a:solidFill>
              </a:rPr>
              <a:t>Work From Home: +141,507 (348.9%)</a:t>
            </a:r>
          </a:p>
        </p:txBody>
      </p:sp>
      <p:sp>
        <p:nvSpPr>
          <p:cNvPr id="11" name="TextBox 10">
            <a:extLst>
              <a:ext uri="{FF2B5EF4-FFF2-40B4-BE49-F238E27FC236}">
                <a16:creationId xmlns:a16="http://schemas.microsoft.com/office/drawing/2014/main" id="{B94CE99D-3485-4A9C-0DAE-46AD8F6BF728}"/>
              </a:ext>
            </a:extLst>
          </p:cNvPr>
          <p:cNvSpPr txBox="1"/>
          <p:nvPr/>
        </p:nvSpPr>
        <p:spPr>
          <a:xfrm>
            <a:off x="7322288" y="2435288"/>
            <a:ext cx="2210818" cy="646331"/>
          </a:xfrm>
          <a:prstGeom prst="rect">
            <a:avLst/>
          </a:prstGeom>
          <a:noFill/>
        </p:spPr>
        <p:txBody>
          <a:bodyPr wrap="square" rtlCol="0">
            <a:spAutoFit/>
          </a:bodyPr>
          <a:lstStyle/>
          <a:p>
            <a:r>
              <a:rPr lang="en-US" sz="1200" dirty="0">
                <a:solidFill>
                  <a:schemeClr val="accent6">
                    <a:lumMod val="75000"/>
                  </a:schemeClr>
                </a:solidFill>
              </a:rPr>
              <a:t>Taxi, Motorcycle, or Other:</a:t>
            </a:r>
          </a:p>
          <a:p>
            <a:r>
              <a:rPr lang="en-US" sz="1200" dirty="0">
                <a:solidFill>
                  <a:schemeClr val="accent6">
                    <a:lumMod val="75000"/>
                  </a:schemeClr>
                </a:solidFill>
              </a:rPr>
              <a:t>2015: 8,143 (0.8%)</a:t>
            </a:r>
          </a:p>
          <a:p>
            <a:r>
              <a:rPr lang="en-US" sz="1200" dirty="0">
                <a:solidFill>
                  <a:schemeClr val="accent6">
                    <a:lumMod val="75000"/>
                  </a:schemeClr>
                </a:solidFill>
              </a:rPr>
              <a:t>2021: 11,801 (1.1%)</a:t>
            </a:r>
          </a:p>
        </p:txBody>
      </p:sp>
      <p:sp>
        <p:nvSpPr>
          <p:cNvPr id="12" name="TextBox 11">
            <a:extLst>
              <a:ext uri="{FF2B5EF4-FFF2-40B4-BE49-F238E27FC236}">
                <a16:creationId xmlns:a16="http://schemas.microsoft.com/office/drawing/2014/main" id="{E458152E-010E-6E96-12FB-469FD3CFD02B}"/>
              </a:ext>
            </a:extLst>
          </p:cNvPr>
          <p:cNvSpPr txBox="1"/>
          <p:nvPr/>
        </p:nvSpPr>
        <p:spPr>
          <a:xfrm>
            <a:off x="7322287" y="3106234"/>
            <a:ext cx="2681591" cy="646331"/>
          </a:xfrm>
          <a:prstGeom prst="rect">
            <a:avLst/>
          </a:prstGeom>
          <a:noFill/>
        </p:spPr>
        <p:txBody>
          <a:bodyPr wrap="square" rtlCol="0">
            <a:spAutoFit/>
          </a:bodyPr>
          <a:lstStyle/>
          <a:p>
            <a:r>
              <a:rPr lang="en-US" sz="1200" dirty="0">
                <a:solidFill>
                  <a:schemeClr val="accent4">
                    <a:lumMod val="75000"/>
                  </a:schemeClr>
                </a:solidFill>
              </a:rPr>
              <a:t>Bicycle or Walked: </a:t>
            </a:r>
          </a:p>
          <a:p>
            <a:r>
              <a:rPr lang="en-US" sz="1200" dirty="0">
                <a:solidFill>
                  <a:schemeClr val="accent4">
                    <a:lumMod val="75000"/>
                  </a:schemeClr>
                </a:solidFill>
              </a:rPr>
              <a:t>2015: 22,192 (2.3%)</a:t>
            </a:r>
          </a:p>
          <a:p>
            <a:r>
              <a:rPr lang="en-US" sz="1200" dirty="0">
                <a:solidFill>
                  <a:schemeClr val="accent4">
                    <a:lumMod val="75000"/>
                  </a:schemeClr>
                </a:solidFill>
              </a:rPr>
              <a:t>2021: 20,043 (1.9%)</a:t>
            </a:r>
          </a:p>
        </p:txBody>
      </p:sp>
      <p:sp>
        <p:nvSpPr>
          <p:cNvPr id="14" name="TextBox 13">
            <a:extLst>
              <a:ext uri="{FF2B5EF4-FFF2-40B4-BE49-F238E27FC236}">
                <a16:creationId xmlns:a16="http://schemas.microsoft.com/office/drawing/2014/main" id="{3DA4E04F-6052-3FD6-20A9-197B93700AC1}"/>
              </a:ext>
            </a:extLst>
          </p:cNvPr>
          <p:cNvSpPr txBox="1"/>
          <p:nvPr/>
        </p:nvSpPr>
        <p:spPr>
          <a:xfrm>
            <a:off x="7322286" y="3794857"/>
            <a:ext cx="3883978" cy="646331"/>
          </a:xfrm>
          <a:prstGeom prst="rect">
            <a:avLst/>
          </a:prstGeom>
          <a:noFill/>
        </p:spPr>
        <p:txBody>
          <a:bodyPr wrap="square" rtlCol="0">
            <a:spAutoFit/>
          </a:bodyPr>
          <a:lstStyle/>
          <a:p>
            <a:r>
              <a:rPr lang="en-US" sz="1200" dirty="0">
                <a:solidFill>
                  <a:schemeClr val="accent3">
                    <a:lumMod val="75000"/>
                  </a:schemeClr>
                </a:solidFill>
              </a:rPr>
              <a:t>Public Transportation:</a:t>
            </a:r>
          </a:p>
          <a:p>
            <a:r>
              <a:rPr lang="en-US" sz="1200" dirty="0">
                <a:solidFill>
                  <a:schemeClr val="accent3">
                    <a:lumMod val="75000"/>
                  </a:schemeClr>
                </a:solidFill>
              </a:rPr>
              <a:t>2015: 20,743 (2.1%)</a:t>
            </a:r>
          </a:p>
          <a:p>
            <a:r>
              <a:rPr lang="en-US" sz="1200" dirty="0">
                <a:solidFill>
                  <a:schemeClr val="accent3">
                    <a:lumMod val="75000"/>
                  </a:schemeClr>
                </a:solidFill>
              </a:rPr>
              <a:t>2021: 10,100 (1.0%)</a:t>
            </a:r>
          </a:p>
        </p:txBody>
      </p:sp>
      <p:sp>
        <p:nvSpPr>
          <p:cNvPr id="15" name="TextBox 14">
            <a:extLst>
              <a:ext uri="{FF2B5EF4-FFF2-40B4-BE49-F238E27FC236}">
                <a16:creationId xmlns:a16="http://schemas.microsoft.com/office/drawing/2014/main" id="{4C16DB53-374F-40C1-1DF2-2B249147FCB3}"/>
              </a:ext>
            </a:extLst>
          </p:cNvPr>
          <p:cNvSpPr txBox="1"/>
          <p:nvPr/>
        </p:nvSpPr>
        <p:spPr>
          <a:xfrm>
            <a:off x="7322286" y="1834827"/>
            <a:ext cx="2681591" cy="276999"/>
          </a:xfrm>
          <a:prstGeom prst="rect">
            <a:avLst/>
          </a:prstGeom>
          <a:noFill/>
        </p:spPr>
        <p:txBody>
          <a:bodyPr wrap="square" rtlCol="0">
            <a:spAutoFit/>
          </a:bodyPr>
          <a:lstStyle/>
          <a:p>
            <a:r>
              <a:rPr lang="en-US" sz="1200" dirty="0">
                <a:solidFill>
                  <a:schemeClr val="bg1"/>
                </a:solidFill>
              </a:rPr>
              <a:t>All Modes: +47,416 (4.8%) </a:t>
            </a:r>
          </a:p>
        </p:txBody>
      </p:sp>
      <p:sp>
        <p:nvSpPr>
          <p:cNvPr id="16" name="TextBox 15">
            <a:extLst>
              <a:ext uri="{FF2B5EF4-FFF2-40B4-BE49-F238E27FC236}">
                <a16:creationId xmlns:a16="http://schemas.microsoft.com/office/drawing/2014/main" id="{341DA7FD-F249-AA14-305B-0FF7A3B51E7F}"/>
              </a:ext>
            </a:extLst>
          </p:cNvPr>
          <p:cNvSpPr txBox="1"/>
          <p:nvPr/>
        </p:nvSpPr>
        <p:spPr>
          <a:xfrm>
            <a:off x="7274110" y="4792407"/>
            <a:ext cx="3883978" cy="276999"/>
          </a:xfrm>
          <a:prstGeom prst="rect">
            <a:avLst/>
          </a:prstGeom>
          <a:noFill/>
        </p:spPr>
        <p:txBody>
          <a:bodyPr wrap="square" rtlCol="0">
            <a:spAutoFit/>
          </a:bodyPr>
          <a:lstStyle/>
          <a:p>
            <a:r>
              <a:rPr lang="en-US" sz="1200" dirty="0">
                <a:solidFill>
                  <a:schemeClr val="accent1">
                    <a:lumMod val="75000"/>
                  </a:schemeClr>
                </a:solidFill>
              </a:rPr>
              <a:t>Drove alone: -72,549 (-8.9%)</a:t>
            </a:r>
          </a:p>
        </p:txBody>
      </p:sp>
      <p:sp>
        <p:nvSpPr>
          <p:cNvPr id="17" name="TextBox 16">
            <a:extLst>
              <a:ext uri="{FF2B5EF4-FFF2-40B4-BE49-F238E27FC236}">
                <a16:creationId xmlns:a16="http://schemas.microsoft.com/office/drawing/2014/main" id="{4756E135-8C24-2181-F630-F9470C2C1779}"/>
              </a:ext>
            </a:extLst>
          </p:cNvPr>
          <p:cNvSpPr txBox="1"/>
          <p:nvPr/>
        </p:nvSpPr>
        <p:spPr>
          <a:xfrm>
            <a:off x="7326152" y="1490904"/>
            <a:ext cx="3759335" cy="276999"/>
          </a:xfrm>
          <a:prstGeom prst="rect">
            <a:avLst/>
          </a:prstGeom>
          <a:noFill/>
        </p:spPr>
        <p:txBody>
          <a:bodyPr wrap="square" rtlCol="0">
            <a:spAutoFit/>
          </a:bodyPr>
          <a:lstStyle/>
          <a:p>
            <a:r>
              <a:rPr lang="en-US" sz="1200" b="1" dirty="0">
                <a:solidFill>
                  <a:schemeClr val="bg1"/>
                </a:solidFill>
              </a:rPr>
              <a:t>Change in mode between 2015 to 2021</a:t>
            </a:r>
          </a:p>
        </p:txBody>
      </p:sp>
      <p:sp>
        <p:nvSpPr>
          <p:cNvPr id="18" name="TextBox 17">
            <a:extLst>
              <a:ext uri="{FF2B5EF4-FFF2-40B4-BE49-F238E27FC236}">
                <a16:creationId xmlns:a16="http://schemas.microsoft.com/office/drawing/2014/main" id="{DAA07433-7B01-B4A6-C2BD-821A18552678}"/>
              </a:ext>
            </a:extLst>
          </p:cNvPr>
          <p:cNvSpPr txBox="1"/>
          <p:nvPr/>
        </p:nvSpPr>
        <p:spPr>
          <a:xfrm>
            <a:off x="2378982" y="2086842"/>
            <a:ext cx="885217" cy="276999"/>
          </a:xfrm>
          <a:prstGeom prst="rect">
            <a:avLst/>
          </a:prstGeom>
          <a:noFill/>
        </p:spPr>
        <p:txBody>
          <a:bodyPr wrap="square" rtlCol="0">
            <a:spAutoFit/>
          </a:bodyPr>
          <a:lstStyle/>
          <a:p>
            <a:pPr algn="ctr"/>
            <a:r>
              <a:rPr lang="en-US" sz="1200" dirty="0">
                <a:solidFill>
                  <a:schemeClr val="bg1"/>
                </a:solidFill>
              </a:rPr>
              <a:t>982,609</a:t>
            </a:r>
          </a:p>
        </p:txBody>
      </p:sp>
      <p:sp>
        <p:nvSpPr>
          <p:cNvPr id="19" name="TextBox 18">
            <a:extLst>
              <a:ext uri="{FF2B5EF4-FFF2-40B4-BE49-F238E27FC236}">
                <a16:creationId xmlns:a16="http://schemas.microsoft.com/office/drawing/2014/main" id="{BD3EA6F8-ADD3-D7B9-BACB-8FF2639C34F5}"/>
              </a:ext>
            </a:extLst>
          </p:cNvPr>
          <p:cNvSpPr txBox="1"/>
          <p:nvPr/>
        </p:nvSpPr>
        <p:spPr>
          <a:xfrm>
            <a:off x="5185438" y="1921474"/>
            <a:ext cx="885217" cy="276999"/>
          </a:xfrm>
          <a:prstGeom prst="rect">
            <a:avLst/>
          </a:prstGeom>
          <a:noFill/>
        </p:spPr>
        <p:txBody>
          <a:bodyPr wrap="square" rtlCol="0">
            <a:spAutoFit/>
          </a:bodyPr>
          <a:lstStyle/>
          <a:p>
            <a:pPr algn="ctr"/>
            <a:r>
              <a:rPr lang="en-US" sz="1200" dirty="0">
                <a:solidFill>
                  <a:schemeClr val="bg1"/>
                </a:solidFill>
              </a:rPr>
              <a:t>1,030,025</a:t>
            </a:r>
          </a:p>
        </p:txBody>
      </p:sp>
      <p:sp>
        <p:nvSpPr>
          <p:cNvPr id="20" name="TextBox 19">
            <a:extLst>
              <a:ext uri="{FF2B5EF4-FFF2-40B4-BE49-F238E27FC236}">
                <a16:creationId xmlns:a16="http://schemas.microsoft.com/office/drawing/2014/main" id="{2CAC2323-1E32-8403-26CC-E8C538CDBC23}"/>
              </a:ext>
            </a:extLst>
          </p:cNvPr>
          <p:cNvSpPr txBox="1"/>
          <p:nvPr/>
        </p:nvSpPr>
        <p:spPr>
          <a:xfrm>
            <a:off x="7276710" y="4526960"/>
            <a:ext cx="3883978" cy="276999"/>
          </a:xfrm>
          <a:prstGeom prst="rect">
            <a:avLst/>
          </a:prstGeom>
          <a:noFill/>
        </p:spPr>
        <p:txBody>
          <a:bodyPr wrap="square" rtlCol="0">
            <a:spAutoFit/>
          </a:bodyPr>
          <a:lstStyle/>
          <a:p>
            <a:r>
              <a:rPr lang="en-US" sz="1200" dirty="0">
                <a:solidFill>
                  <a:schemeClr val="accent2">
                    <a:lumMod val="75000"/>
                  </a:schemeClr>
                </a:solidFill>
              </a:rPr>
              <a:t>Carpooled: -12,687 (-16.5%)</a:t>
            </a:r>
          </a:p>
        </p:txBody>
      </p:sp>
      <p:cxnSp>
        <p:nvCxnSpPr>
          <p:cNvPr id="22" name="Straight Connector 21">
            <a:extLst>
              <a:ext uri="{FF2B5EF4-FFF2-40B4-BE49-F238E27FC236}">
                <a16:creationId xmlns:a16="http://schemas.microsoft.com/office/drawing/2014/main" id="{DEC45888-B9E4-8B5D-6A0B-DC831C81229E}"/>
              </a:ext>
            </a:extLst>
          </p:cNvPr>
          <p:cNvCxnSpPr>
            <a:cxnSpLocks/>
          </p:cNvCxnSpPr>
          <p:nvPr/>
        </p:nvCxnSpPr>
        <p:spPr>
          <a:xfrm>
            <a:off x="8793334" y="2752090"/>
            <a:ext cx="36871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43EBFA-174D-D670-5C68-EFB421BC65C7}"/>
              </a:ext>
            </a:extLst>
          </p:cNvPr>
          <p:cNvCxnSpPr>
            <a:cxnSpLocks/>
          </p:cNvCxnSpPr>
          <p:nvPr/>
        </p:nvCxnSpPr>
        <p:spPr>
          <a:xfrm>
            <a:off x="8814045" y="2940783"/>
            <a:ext cx="347999"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F6D30C1-E81C-B0EE-07BD-147A9473D7A5}"/>
              </a:ext>
            </a:extLst>
          </p:cNvPr>
          <p:cNvCxnSpPr/>
          <p:nvPr/>
        </p:nvCxnSpPr>
        <p:spPr>
          <a:xfrm>
            <a:off x="9162044" y="2752090"/>
            <a:ext cx="0" cy="188693"/>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1F2701C-157C-3DC4-8EB1-1E879E5FB3E1}"/>
              </a:ext>
            </a:extLst>
          </p:cNvPr>
          <p:cNvCxnSpPr>
            <a:cxnSpLocks/>
          </p:cNvCxnSpPr>
          <p:nvPr/>
        </p:nvCxnSpPr>
        <p:spPr>
          <a:xfrm>
            <a:off x="8814045" y="3420056"/>
            <a:ext cx="36871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BE4EDD-6A8A-A35E-2418-69E5BE5A91AC}"/>
              </a:ext>
            </a:extLst>
          </p:cNvPr>
          <p:cNvCxnSpPr>
            <a:cxnSpLocks/>
          </p:cNvCxnSpPr>
          <p:nvPr/>
        </p:nvCxnSpPr>
        <p:spPr>
          <a:xfrm>
            <a:off x="8814045" y="3608749"/>
            <a:ext cx="36871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949AB0-D96C-8B45-12DC-3870AA46755B}"/>
              </a:ext>
            </a:extLst>
          </p:cNvPr>
          <p:cNvCxnSpPr/>
          <p:nvPr/>
        </p:nvCxnSpPr>
        <p:spPr>
          <a:xfrm>
            <a:off x="9182755" y="3420056"/>
            <a:ext cx="0" cy="188693"/>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1F313CE-FA7A-CD04-08BA-8C0F33EAB82E}"/>
              </a:ext>
            </a:extLst>
          </p:cNvPr>
          <p:cNvCxnSpPr>
            <a:cxnSpLocks/>
          </p:cNvCxnSpPr>
          <p:nvPr/>
        </p:nvCxnSpPr>
        <p:spPr>
          <a:xfrm>
            <a:off x="8814045" y="4110720"/>
            <a:ext cx="36871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8AE542-AB4A-DAAB-2F4D-93BD05364BE2}"/>
              </a:ext>
            </a:extLst>
          </p:cNvPr>
          <p:cNvCxnSpPr>
            <a:cxnSpLocks/>
          </p:cNvCxnSpPr>
          <p:nvPr/>
        </p:nvCxnSpPr>
        <p:spPr>
          <a:xfrm>
            <a:off x="8814045" y="4299413"/>
            <a:ext cx="36871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64B13C-BF58-DE92-14E1-C5798AB1C413}"/>
              </a:ext>
            </a:extLst>
          </p:cNvPr>
          <p:cNvCxnSpPr/>
          <p:nvPr/>
        </p:nvCxnSpPr>
        <p:spPr>
          <a:xfrm>
            <a:off x="9182755" y="4110720"/>
            <a:ext cx="0" cy="188693"/>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81EFF41-8652-9AFD-59F5-1550EE78288C}"/>
              </a:ext>
            </a:extLst>
          </p:cNvPr>
          <p:cNvSpPr txBox="1"/>
          <p:nvPr/>
        </p:nvSpPr>
        <p:spPr>
          <a:xfrm>
            <a:off x="9139839" y="2705170"/>
            <a:ext cx="2210818" cy="276999"/>
          </a:xfrm>
          <a:prstGeom prst="rect">
            <a:avLst/>
          </a:prstGeom>
          <a:noFill/>
        </p:spPr>
        <p:txBody>
          <a:bodyPr wrap="square" rtlCol="0">
            <a:spAutoFit/>
          </a:bodyPr>
          <a:lstStyle/>
          <a:p>
            <a:r>
              <a:rPr lang="en-US" sz="1200" dirty="0">
                <a:solidFill>
                  <a:schemeClr val="accent6">
                    <a:lumMod val="75000"/>
                  </a:schemeClr>
                </a:solidFill>
              </a:rPr>
              <a:t>+3,658 (44.9%)</a:t>
            </a:r>
          </a:p>
        </p:txBody>
      </p:sp>
      <p:sp>
        <p:nvSpPr>
          <p:cNvPr id="36" name="TextBox 35">
            <a:extLst>
              <a:ext uri="{FF2B5EF4-FFF2-40B4-BE49-F238E27FC236}">
                <a16:creationId xmlns:a16="http://schemas.microsoft.com/office/drawing/2014/main" id="{89BCFE36-FEF3-9608-A058-692883F0E43D}"/>
              </a:ext>
            </a:extLst>
          </p:cNvPr>
          <p:cNvSpPr txBox="1"/>
          <p:nvPr/>
        </p:nvSpPr>
        <p:spPr>
          <a:xfrm>
            <a:off x="9164075" y="3400768"/>
            <a:ext cx="2210818" cy="276999"/>
          </a:xfrm>
          <a:prstGeom prst="rect">
            <a:avLst/>
          </a:prstGeom>
          <a:noFill/>
        </p:spPr>
        <p:txBody>
          <a:bodyPr wrap="square" rtlCol="0">
            <a:spAutoFit/>
          </a:bodyPr>
          <a:lstStyle/>
          <a:p>
            <a:r>
              <a:rPr lang="en-US" sz="1200" dirty="0">
                <a:solidFill>
                  <a:schemeClr val="accent4">
                    <a:lumMod val="75000"/>
                  </a:schemeClr>
                </a:solidFill>
              </a:rPr>
              <a:t>-2,149 (-9.7%)</a:t>
            </a:r>
          </a:p>
        </p:txBody>
      </p:sp>
      <p:sp>
        <p:nvSpPr>
          <p:cNvPr id="37" name="TextBox 36">
            <a:extLst>
              <a:ext uri="{FF2B5EF4-FFF2-40B4-BE49-F238E27FC236}">
                <a16:creationId xmlns:a16="http://schemas.microsoft.com/office/drawing/2014/main" id="{160B01DD-9504-0530-D831-BDBFB69C0D7F}"/>
              </a:ext>
            </a:extLst>
          </p:cNvPr>
          <p:cNvSpPr txBox="1"/>
          <p:nvPr/>
        </p:nvSpPr>
        <p:spPr>
          <a:xfrm>
            <a:off x="9218167" y="4071704"/>
            <a:ext cx="2210818" cy="276999"/>
          </a:xfrm>
          <a:prstGeom prst="rect">
            <a:avLst/>
          </a:prstGeom>
          <a:noFill/>
        </p:spPr>
        <p:txBody>
          <a:bodyPr wrap="square" rtlCol="0">
            <a:spAutoFit/>
          </a:bodyPr>
          <a:lstStyle/>
          <a:p>
            <a:r>
              <a:rPr lang="en-US" sz="1200" dirty="0">
                <a:solidFill>
                  <a:schemeClr val="accent3">
                    <a:lumMod val="75000"/>
                  </a:schemeClr>
                </a:solidFill>
              </a:rPr>
              <a:t>-</a:t>
            </a:r>
            <a:r>
              <a:rPr lang="en-US" sz="1200">
                <a:solidFill>
                  <a:schemeClr val="accent3">
                    <a:lumMod val="75000"/>
                  </a:schemeClr>
                </a:solidFill>
              </a:rPr>
              <a:t>10,643 (-51.3</a:t>
            </a:r>
            <a:r>
              <a:rPr lang="en-US" sz="1200" dirty="0">
                <a:solidFill>
                  <a:schemeClr val="accent3">
                    <a:lumMod val="75000"/>
                  </a:schemeClr>
                </a:solidFill>
              </a:rPr>
              <a:t>%)</a:t>
            </a:r>
          </a:p>
        </p:txBody>
      </p:sp>
    </p:spTree>
    <p:extLst>
      <p:ext uri="{BB962C8B-B14F-4D97-AF65-F5344CB8AC3E}">
        <p14:creationId xmlns:p14="http://schemas.microsoft.com/office/powerpoint/2010/main" val="327053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C5DB-9F60-EAC0-A719-A9BFC18CE352}"/>
              </a:ext>
            </a:extLst>
          </p:cNvPr>
          <p:cNvSpPr>
            <a:spLocks noGrp="1"/>
          </p:cNvSpPr>
          <p:nvPr>
            <p:ph type="title"/>
          </p:nvPr>
        </p:nvSpPr>
        <p:spPr/>
        <p:txBody>
          <a:bodyPr/>
          <a:lstStyle/>
          <a:p>
            <a:r>
              <a:rPr lang="en-US" sz="3200" dirty="0"/>
              <a:t>Summary</a:t>
            </a:r>
          </a:p>
        </p:txBody>
      </p:sp>
      <p:sp>
        <p:nvSpPr>
          <p:cNvPr id="3" name="Content Placeholder 2">
            <a:extLst>
              <a:ext uri="{FF2B5EF4-FFF2-40B4-BE49-F238E27FC236}">
                <a16:creationId xmlns:a16="http://schemas.microsoft.com/office/drawing/2014/main" id="{1B90E8DF-8BA3-A21E-7C94-A032048C10C4}"/>
              </a:ext>
            </a:extLst>
          </p:cNvPr>
          <p:cNvSpPr>
            <a:spLocks noGrp="1"/>
          </p:cNvSpPr>
          <p:nvPr>
            <p:ph idx="1"/>
          </p:nvPr>
        </p:nvSpPr>
        <p:spPr>
          <a:xfrm>
            <a:off x="1103312" y="1612392"/>
            <a:ext cx="10064041" cy="1400530"/>
          </a:xfrm>
        </p:spPr>
        <p:txBody>
          <a:bodyPr>
            <a:normAutofit lnSpcReduction="10000"/>
          </a:bodyPr>
          <a:lstStyle/>
          <a:p>
            <a:r>
              <a:rPr lang="en-US" sz="2400" dirty="0">
                <a:effectLst/>
                <a:latin typeface="+mn-lt"/>
                <a:ea typeface="Calibri" panose="020F0502020204030204" pitchFamily="34" charset="0"/>
              </a:rPr>
              <a:t>Region continues to gain population and jobs but at a slowing rate</a:t>
            </a:r>
          </a:p>
          <a:p>
            <a:pPr lvl="1"/>
            <a:r>
              <a:rPr lang="en-US" dirty="0">
                <a:latin typeface="+mn-lt"/>
                <a:ea typeface="Calibri" panose="020F0502020204030204" pitchFamily="34" charset="0"/>
              </a:rPr>
              <a:t>In 2030 the share of seniors are projected to peak, those 19 &amp; Under are projected be a minimum</a:t>
            </a:r>
          </a:p>
        </p:txBody>
      </p:sp>
      <p:pic>
        <p:nvPicPr>
          <p:cNvPr id="4" name="Picture 3">
            <a:extLst>
              <a:ext uri="{FF2B5EF4-FFF2-40B4-BE49-F238E27FC236}">
                <a16:creationId xmlns:a16="http://schemas.microsoft.com/office/drawing/2014/main" id="{229B30CF-A7ED-C886-3CB0-6140D8539071}"/>
              </a:ext>
            </a:extLst>
          </p:cNvPr>
          <p:cNvPicPr>
            <a:picLocks noChangeAspect="1"/>
          </p:cNvPicPr>
          <p:nvPr/>
        </p:nvPicPr>
        <p:blipFill rotWithShape="1">
          <a:blip r:embed="rId2"/>
          <a:srcRect t="90719"/>
          <a:stretch/>
        </p:blipFill>
        <p:spPr>
          <a:xfrm>
            <a:off x="0" y="6221506"/>
            <a:ext cx="12185904" cy="636494"/>
          </a:xfrm>
          <a:prstGeom prst="rect">
            <a:avLst/>
          </a:prstGeom>
        </p:spPr>
      </p:pic>
      <p:sp>
        <p:nvSpPr>
          <p:cNvPr id="5" name="Content Placeholder 2">
            <a:extLst>
              <a:ext uri="{FF2B5EF4-FFF2-40B4-BE49-F238E27FC236}">
                <a16:creationId xmlns:a16="http://schemas.microsoft.com/office/drawing/2014/main" id="{3D8837C9-EA7F-4437-A362-FDE7A4415A9C}"/>
              </a:ext>
            </a:extLst>
          </p:cNvPr>
          <p:cNvSpPr txBox="1">
            <a:spLocks/>
          </p:cNvSpPr>
          <p:nvPr/>
        </p:nvSpPr>
        <p:spPr>
          <a:xfrm>
            <a:off x="1103312" y="2964761"/>
            <a:ext cx="9206879" cy="16753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2400" dirty="0">
                <a:latin typeface="+mn-lt"/>
                <a:ea typeface="Calibri" panose="020F0502020204030204" pitchFamily="34" charset="0"/>
              </a:rPr>
              <a:t>Labor Force is aging</a:t>
            </a:r>
          </a:p>
          <a:p>
            <a:pPr lvl="1"/>
            <a:r>
              <a:rPr lang="en-US" dirty="0">
                <a:latin typeface="+mn-lt"/>
                <a:ea typeface="Calibri" panose="020F0502020204030204" pitchFamily="34" charset="0"/>
              </a:rPr>
              <a:t>Those of retirement age are working longer</a:t>
            </a:r>
          </a:p>
          <a:p>
            <a:pPr lvl="1"/>
            <a:r>
              <a:rPr lang="en-US" dirty="0">
                <a:latin typeface="+mn-lt"/>
                <a:ea typeface="Calibri" panose="020F0502020204030204" pitchFamily="34" charset="0"/>
              </a:rPr>
              <a:t>Post-secondary education and cost of childcare lower labor force participation rates</a:t>
            </a:r>
          </a:p>
        </p:txBody>
      </p:sp>
      <p:sp>
        <p:nvSpPr>
          <p:cNvPr id="7" name="Content Placeholder 2">
            <a:extLst>
              <a:ext uri="{FF2B5EF4-FFF2-40B4-BE49-F238E27FC236}">
                <a16:creationId xmlns:a16="http://schemas.microsoft.com/office/drawing/2014/main" id="{45475747-80FA-F4C4-7F23-FD0D20EEEA27}"/>
              </a:ext>
            </a:extLst>
          </p:cNvPr>
          <p:cNvSpPr txBox="1">
            <a:spLocks/>
          </p:cNvSpPr>
          <p:nvPr/>
        </p:nvSpPr>
        <p:spPr>
          <a:xfrm>
            <a:off x="1103312" y="5326863"/>
            <a:ext cx="9206879" cy="10072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en-US" dirty="0">
              <a:latin typeface="+mn-lt"/>
              <a:ea typeface="Calibri" panose="020F0502020204030204" pitchFamily="34" charset="0"/>
            </a:endParaRPr>
          </a:p>
        </p:txBody>
      </p:sp>
      <p:sp>
        <p:nvSpPr>
          <p:cNvPr id="8" name="Content Placeholder 2">
            <a:extLst>
              <a:ext uri="{FF2B5EF4-FFF2-40B4-BE49-F238E27FC236}">
                <a16:creationId xmlns:a16="http://schemas.microsoft.com/office/drawing/2014/main" id="{1B362C4C-EAE6-1A97-97DD-0CCAB5C9473E}"/>
              </a:ext>
            </a:extLst>
          </p:cNvPr>
          <p:cNvSpPr txBox="1">
            <a:spLocks/>
          </p:cNvSpPr>
          <p:nvPr/>
        </p:nvSpPr>
        <p:spPr>
          <a:xfrm>
            <a:off x="1103311" y="4489196"/>
            <a:ext cx="9206879" cy="18449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2400" dirty="0">
                <a:latin typeface="+mn-lt"/>
                <a:ea typeface="Calibri" panose="020F0502020204030204" pitchFamily="34" charset="0"/>
              </a:rPr>
              <a:t>Commuters are traveling out of home county and region in greater numbers for work</a:t>
            </a:r>
          </a:p>
          <a:p>
            <a:r>
              <a:rPr lang="en-US" sz="2400" dirty="0">
                <a:latin typeface="+mn-lt"/>
                <a:ea typeface="Calibri" panose="020F0502020204030204" pitchFamily="34" charset="0"/>
              </a:rPr>
              <a:t>Rise in telecommuting are expected to continue to affect commuting patterns</a:t>
            </a:r>
          </a:p>
        </p:txBody>
      </p:sp>
    </p:spTree>
    <p:extLst>
      <p:ext uri="{BB962C8B-B14F-4D97-AF65-F5344CB8AC3E}">
        <p14:creationId xmlns:p14="http://schemas.microsoft.com/office/powerpoint/2010/main" val="2978555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38B2B8-DDE4-F24D-B07B-1636F7FD020B}"/>
              </a:ext>
            </a:extLst>
          </p:cNvPr>
          <p:cNvPicPr>
            <a:picLocks noChangeAspect="1"/>
          </p:cNvPicPr>
          <p:nvPr/>
        </p:nvPicPr>
        <p:blipFill rotWithShape="1">
          <a:blip r:embed="rId2"/>
          <a:srcRect t="90719"/>
          <a:stretch/>
        </p:blipFill>
        <p:spPr>
          <a:xfrm>
            <a:off x="0" y="6221506"/>
            <a:ext cx="12185904" cy="636494"/>
          </a:xfrm>
          <a:prstGeom prst="rect">
            <a:avLst/>
          </a:prstGeom>
        </p:spPr>
      </p:pic>
      <p:sp>
        <p:nvSpPr>
          <p:cNvPr id="4" name="TextBox 3">
            <a:extLst>
              <a:ext uri="{FF2B5EF4-FFF2-40B4-BE49-F238E27FC236}">
                <a16:creationId xmlns:a16="http://schemas.microsoft.com/office/drawing/2014/main" id="{545ACEC8-C0AF-4F2C-A65E-DB1717AFC9C0}"/>
              </a:ext>
            </a:extLst>
          </p:cNvPr>
          <p:cNvSpPr txBox="1"/>
          <p:nvPr/>
        </p:nvSpPr>
        <p:spPr>
          <a:xfrm>
            <a:off x="1455575" y="938795"/>
            <a:ext cx="6008504" cy="2462213"/>
          </a:xfrm>
          <a:prstGeom prst="rect">
            <a:avLst/>
          </a:prstGeom>
          <a:noFill/>
        </p:spPr>
        <p:txBody>
          <a:bodyPr wrap="none" rtlCol="0">
            <a:spAutoFit/>
          </a:bodyPr>
          <a:lstStyle/>
          <a:p>
            <a:r>
              <a:rPr lang="en-US" sz="4000" dirty="0"/>
              <a:t>Questions?</a:t>
            </a:r>
          </a:p>
          <a:p>
            <a:endParaRPr lang="en-US" dirty="0"/>
          </a:p>
          <a:p>
            <a:r>
              <a:rPr lang="en-US" sz="2400" dirty="0"/>
              <a:t>Contact:</a:t>
            </a:r>
          </a:p>
          <a:p>
            <a:r>
              <a:rPr lang="en-US" sz="2400" dirty="0"/>
              <a:t>Michael Outrich, Senior Planner/Demographer</a:t>
            </a:r>
          </a:p>
          <a:p>
            <a:r>
              <a:rPr lang="en-US" sz="2400" dirty="0"/>
              <a:t>513-619-7678</a:t>
            </a:r>
          </a:p>
          <a:p>
            <a:r>
              <a:rPr lang="en-US" sz="2400" dirty="0"/>
              <a:t>moutrich@oki.org</a:t>
            </a:r>
          </a:p>
        </p:txBody>
      </p:sp>
    </p:spTree>
    <p:extLst>
      <p:ext uri="{BB962C8B-B14F-4D97-AF65-F5344CB8AC3E}">
        <p14:creationId xmlns:p14="http://schemas.microsoft.com/office/powerpoint/2010/main" val="167953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C5DB-9F60-EAC0-A719-A9BFC18CE352}"/>
              </a:ext>
            </a:extLst>
          </p:cNvPr>
          <p:cNvSpPr>
            <a:spLocks noGrp="1"/>
          </p:cNvSpPr>
          <p:nvPr>
            <p:ph type="title"/>
          </p:nvPr>
        </p:nvSpPr>
        <p:spPr/>
        <p:txBody>
          <a:bodyPr/>
          <a:lstStyle/>
          <a:p>
            <a:r>
              <a:rPr lang="en-US" sz="3200" dirty="0"/>
              <a:t>Project Suggestions</a:t>
            </a:r>
          </a:p>
        </p:txBody>
      </p:sp>
      <p:sp>
        <p:nvSpPr>
          <p:cNvPr id="3" name="Content Placeholder 2">
            <a:extLst>
              <a:ext uri="{FF2B5EF4-FFF2-40B4-BE49-F238E27FC236}">
                <a16:creationId xmlns:a16="http://schemas.microsoft.com/office/drawing/2014/main" id="{1B90E8DF-8BA3-A21E-7C94-A032048C10C4}"/>
              </a:ext>
            </a:extLst>
          </p:cNvPr>
          <p:cNvSpPr>
            <a:spLocks noGrp="1"/>
          </p:cNvSpPr>
          <p:nvPr>
            <p:ph idx="1"/>
          </p:nvPr>
        </p:nvSpPr>
        <p:spPr>
          <a:xfrm>
            <a:off x="1103312" y="1612392"/>
            <a:ext cx="8946541" cy="5076532"/>
          </a:xfrm>
        </p:spPr>
        <p:txBody>
          <a:bodyPr/>
          <a:lstStyle/>
          <a:p>
            <a:r>
              <a:rPr lang="en-US" sz="2400" dirty="0">
                <a:latin typeface="+mn-lt"/>
                <a:ea typeface="Calibri" panose="020F0502020204030204" pitchFamily="34" charset="0"/>
              </a:rPr>
              <a:t>Accepting ideas for projects to be considered for the 2050 Plan Update until 10/31/23. 🎃</a:t>
            </a:r>
          </a:p>
          <a:p>
            <a:endParaRPr lang="en-US" sz="2400" dirty="0">
              <a:effectLst/>
              <a:latin typeface="+mn-lt"/>
              <a:ea typeface="Calibri" panose="020F0502020204030204" pitchFamily="34" charset="0"/>
            </a:endParaRPr>
          </a:p>
          <a:p>
            <a:r>
              <a:rPr lang="en-US" sz="2400" dirty="0">
                <a:latin typeface="+mn-lt"/>
                <a:ea typeface="Calibri" panose="020F0502020204030204" pitchFamily="34" charset="0"/>
              </a:rPr>
              <a:t>Use the template (has examples) found here:</a:t>
            </a:r>
          </a:p>
          <a:p>
            <a:pPr marL="0" indent="0">
              <a:buNone/>
            </a:pPr>
            <a:endParaRPr lang="en-US" sz="2400" dirty="0">
              <a:latin typeface="+mn-lt"/>
              <a:ea typeface="Calibri" panose="020F0502020204030204" pitchFamily="34" charset="0"/>
            </a:endParaRPr>
          </a:p>
          <a:p>
            <a:pPr marL="0" indent="0">
              <a:buNone/>
            </a:pPr>
            <a:r>
              <a:rPr lang="en-US" sz="2400" dirty="0">
                <a:latin typeface="+mn-lt"/>
                <a:ea typeface="Calibri" panose="020F0502020204030204" pitchFamily="34" charset="0"/>
              </a:rPr>
              <a:t>	</a:t>
            </a:r>
            <a:r>
              <a:rPr lang="en-US" sz="2400" dirty="0">
                <a:latin typeface="+mn-lt"/>
                <a:ea typeface="Calibri" panose="020F0502020204030204" pitchFamily="34" charset="0"/>
                <a:hlinkClick r:id="rId2"/>
              </a:rPr>
              <a:t>https://www.oki.org/submit-project-ideas-for-the-2050-</a:t>
            </a:r>
            <a:r>
              <a:rPr lang="en-US" sz="2400" dirty="0">
                <a:latin typeface="+mn-lt"/>
                <a:ea typeface="Calibri" panose="020F0502020204030204" pitchFamily="34" charset="0"/>
              </a:rPr>
              <a:t>	transportation-plan-update/</a:t>
            </a:r>
          </a:p>
          <a:p>
            <a:pPr marL="0" indent="0">
              <a:buNone/>
            </a:pPr>
            <a:endParaRPr lang="en-US" sz="2400" dirty="0">
              <a:latin typeface="+mn-lt"/>
              <a:ea typeface="Calibri" panose="020F0502020204030204" pitchFamily="34" charset="0"/>
            </a:endParaRPr>
          </a:p>
        </p:txBody>
      </p:sp>
      <p:pic>
        <p:nvPicPr>
          <p:cNvPr id="4" name="Picture 3">
            <a:extLst>
              <a:ext uri="{FF2B5EF4-FFF2-40B4-BE49-F238E27FC236}">
                <a16:creationId xmlns:a16="http://schemas.microsoft.com/office/drawing/2014/main" id="{229B30CF-A7ED-C886-3CB0-6140D8539071}"/>
              </a:ext>
            </a:extLst>
          </p:cNvPr>
          <p:cNvPicPr>
            <a:picLocks noChangeAspect="1"/>
          </p:cNvPicPr>
          <p:nvPr/>
        </p:nvPicPr>
        <p:blipFill rotWithShape="1">
          <a:blip r:embed="rId3"/>
          <a:srcRect t="90719"/>
          <a:stretch/>
        </p:blipFill>
        <p:spPr>
          <a:xfrm>
            <a:off x="0" y="6221506"/>
            <a:ext cx="12185904" cy="636494"/>
          </a:xfrm>
          <a:prstGeom prst="rect">
            <a:avLst/>
          </a:prstGeom>
        </p:spPr>
      </p:pic>
    </p:spTree>
    <p:extLst>
      <p:ext uri="{BB962C8B-B14F-4D97-AF65-F5344CB8AC3E}">
        <p14:creationId xmlns:p14="http://schemas.microsoft.com/office/powerpoint/2010/main" val="54333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C5DB-9F60-EAC0-A719-A9BFC18CE352}"/>
              </a:ext>
            </a:extLst>
          </p:cNvPr>
          <p:cNvSpPr>
            <a:spLocks noGrp="1"/>
          </p:cNvSpPr>
          <p:nvPr>
            <p:ph type="title"/>
          </p:nvPr>
        </p:nvSpPr>
        <p:spPr>
          <a:xfrm>
            <a:off x="646111" y="452718"/>
            <a:ext cx="9525305" cy="1400530"/>
          </a:xfrm>
        </p:spPr>
        <p:txBody>
          <a:bodyPr/>
          <a:lstStyle/>
          <a:p>
            <a:r>
              <a:rPr lang="en-US" sz="3200" dirty="0"/>
              <a:t>OKI Region Demographic for Metropolitan Transportation Plan – Michael Outrich, OKI Staff</a:t>
            </a:r>
            <a:br>
              <a:rPr lang="en-US" sz="3200" dirty="0"/>
            </a:br>
            <a:br>
              <a:rPr lang="en-US" sz="3200" dirty="0"/>
            </a:br>
            <a:r>
              <a:rPr lang="en-US" sz="3200" dirty="0"/>
              <a:t>Background</a:t>
            </a:r>
          </a:p>
        </p:txBody>
      </p:sp>
      <p:sp>
        <p:nvSpPr>
          <p:cNvPr id="3" name="Content Placeholder 2">
            <a:extLst>
              <a:ext uri="{FF2B5EF4-FFF2-40B4-BE49-F238E27FC236}">
                <a16:creationId xmlns:a16="http://schemas.microsoft.com/office/drawing/2014/main" id="{1B90E8DF-8BA3-A21E-7C94-A032048C10C4}"/>
              </a:ext>
            </a:extLst>
          </p:cNvPr>
          <p:cNvSpPr>
            <a:spLocks noGrp="1"/>
          </p:cNvSpPr>
          <p:nvPr>
            <p:ph idx="1"/>
          </p:nvPr>
        </p:nvSpPr>
        <p:spPr>
          <a:xfrm>
            <a:off x="1104293" y="2466487"/>
            <a:ext cx="8946541" cy="5076532"/>
          </a:xfrm>
        </p:spPr>
        <p:txBody>
          <a:bodyPr/>
          <a:lstStyle/>
          <a:p>
            <a:r>
              <a:rPr lang="en-US" sz="2400" dirty="0">
                <a:latin typeface="+mn-lt"/>
                <a:ea typeface="Calibri" panose="020F0502020204030204" pitchFamily="34" charset="0"/>
              </a:rPr>
              <a:t>Population, Household, Employment &amp; Commuting Trends influence Long-Range Transportation Planning Efforts</a:t>
            </a:r>
          </a:p>
          <a:p>
            <a:r>
              <a:rPr lang="en-US" sz="2400" dirty="0">
                <a:effectLst/>
                <a:latin typeface="+mn-lt"/>
                <a:ea typeface="Calibri" panose="020F0502020204030204" pitchFamily="34" charset="0"/>
              </a:rPr>
              <a:t>Historical </a:t>
            </a:r>
            <a:r>
              <a:rPr lang="en-US" sz="2400" dirty="0">
                <a:latin typeface="+mn-lt"/>
                <a:ea typeface="Calibri" panose="020F0502020204030204" pitchFamily="34" charset="0"/>
              </a:rPr>
              <a:t>trends influence future projections</a:t>
            </a:r>
            <a:endParaRPr lang="en-US" sz="2400" dirty="0">
              <a:effectLst/>
              <a:latin typeface="+mn-lt"/>
              <a:ea typeface="Calibri" panose="020F0502020204030204" pitchFamily="34" charset="0"/>
            </a:endParaRPr>
          </a:p>
        </p:txBody>
      </p:sp>
      <p:pic>
        <p:nvPicPr>
          <p:cNvPr id="4" name="Picture 3">
            <a:extLst>
              <a:ext uri="{FF2B5EF4-FFF2-40B4-BE49-F238E27FC236}">
                <a16:creationId xmlns:a16="http://schemas.microsoft.com/office/drawing/2014/main" id="{229B30CF-A7ED-C886-3CB0-6140D8539071}"/>
              </a:ext>
            </a:extLst>
          </p:cNvPr>
          <p:cNvPicPr>
            <a:picLocks noChangeAspect="1"/>
          </p:cNvPicPr>
          <p:nvPr/>
        </p:nvPicPr>
        <p:blipFill rotWithShape="1">
          <a:blip r:embed="rId2"/>
          <a:srcRect t="90719"/>
          <a:stretch/>
        </p:blipFill>
        <p:spPr>
          <a:xfrm>
            <a:off x="0" y="6221506"/>
            <a:ext cx="12185904" cy="636494"/>
          </a:xfrm>
          <a:prstGeom prst="rect">
            <a:avLst/>
          </a:prstGeom>
        </p:spPr>
      </p:pic>
    </p:spTree>
    <p:extLst>
      <p:ext uri="{BB962C8B-B14F-4D97-AF65-F5344CB8AC3E}">
        <p14:creationId xmlns:p14="http://schemas.microsoft.com/office/powerpoint/2010/main" val="391428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2F4A-DE6E-71FA-CFF3-436BB704BF1E}"/>
              </a:ext>
            </a:extLst>
          </p:cNvPr>
          <p:cNvSpPr>
            <a:spLocks noGrp="1"/>
          </p:cNvSpPr>
          <p:nvPr>
            <p:ph type="title"/>
          </p:nvPr>
        </p:nvSpPr>
        <p:spPr>
          <a:xfrm>
            <a:off x="646111" y="452718"/>
            <a:ext cx="9662660" cy="695598"/>
          </a:xfrm>
        </p:spPr>
        <p:txBody>
          <a:bodyPr/>
          <a:lstStyle/>
          <a:p>
            <a:r>
              <a:rPr lang="en-US" sz="3200" dirty="0"/>
              <a:t>Population Trends</a:t>
            </a:r>
            <a:endParaRPr lang="en-US" sz="3200" b="1" dirty="0"/>
          </a:p>
        </p:txBody>
      </p:sp>
      <p:pic>
        <p:nvPicPr>
          <p:cNvPr id="21" name="Picture 20">
            <a:extLst>
              <a:ext uri="{FF2B5EF4-FFF2-40B4-BE49-F238E27FC236}">
                <a16:creationId xmlns:a16="http://schemas.microsoft.com/office/drawing/2014/main" id="{4C88E566-96CE-1560-1524-512FAE5D58E8}"/>
              </a:ext>
            </a:extLst>
          </p:cNvPr>
          <p:cNvPicPr>
            <a:picLocks noChangeAspect="1"/>
          </p:cNvPicPr>
          <p:nvPr/>
        </p:nvPicPr>
        <p:blipFill rotWithShape="1">
          <a:blip r:embed="rId2"/>
          <a:srcRect t="90719"/>
          <a:stretch/>
        </p:blipFill>
        <p:spPr>
          <a:xfrm>
            <a:off x="0" y="6221506"/>
            <a:ext cx="12185904" cy="636494"/>
          </a:xfrm>
          <a:prstGeom prst="rect">
            <a:avLst/>
          </a:prstGeom>
        </p:spPr>
      </p:pic>
      <p:sp>
        <p:nvSpPr>
          <p:cNvPr id="6" name="TextBox 5">
            <a:extLst>
              <a:ext uri="{FF2B5EF4-FFF2-40B4-BE49-F238E27FC236}">
                <a16:creationId xmlns:a16="http://schemas.microsoft.com/office/drawing/2014/main" id="{C02FC13F-BF5A-2314-936E-9B1F377E4303}"/>
              </a:ext>
            </a:extLst>
          </p:cNvPr>
          <p:cNvSpPr txBox="1"/>
          <p:nvPr/>
        </p:nvSpPr>
        <p:spPr>
          <a:xfrm>
            <a:off x="4036292" y="6382482"/>
            <a:ext cx="3316152" cy="600164"/>
          </a:xfrm>
          <a:prstGeom prst="rect">
            <a:avLst/>
          </a:prstGeom>
          <a:noFill/>
        </p:spPr>
        <p:txBody>
          <a:bodyPr wrap="square" rtlCol="0">
            <a:spAutoFit/>
          </a:bodyPr>
          <a:lstStyle/>
          <a:p>
            <a:r>
              <a:rPr lang="en-US" sz="1100" dirty="0"/>
              <a:t>HUD SOCDS Building Permit Database</a:t>
            </a:r>
          </a:p>
          <a:p>
            <a:r>
              <a:rPr lang="en-US" sz="1100" dirty="0">
                <a:hlinkClick r:id="rId3"/>
              </a:rPr>
              <a:t>https://socds.huduser.gov/permits/</a:t>
            </a:r>
            <a:endParaRPr lang="en-US" sz="1100" dirty="0"/>
          </a:p>
          <a:p>
            <a:endParaRPr lang="en-US" sz="1100" dirty="0"/>
          </a:p>
        </p:txBody>
      </p:sp>
      <p:sp>
        <p:nvSpPr>
          <p:cNvPr id="7" name="TextBox 6">
            <a:extLst>
              <a:ext uri="{FF2B5EF4-FFF2-40B4-BE49-F238E27FC236}">
                <a16:creationId xmlns:a16="http://schemas.microsoft.com/office/drawing/2014/main" id="{8031FCA9-9CFF-DED1-3D82-E8F3467BD675}"/>
              </a:ext>
            </a:extLst>
          </p:cNvPr>
          <p:cNvSpPr txBox="1"/>
          <p:nvPr/>
        </p:nvSpPr>
        <p:spPr>
          <a:xfrm>
            <a:off x="6897093" y="6382482"/>
            <a:ext cx="3521526" cy="430887"/>
          </a:xfrm>
          <a:prstGeom prst="rect">
            <a:avLst/>
          </a:prstGeom>
          <a:noFill/>
        </p:spPr>
        <p:txBody>
          <a:bodyPr wrap="square" rtlCol="0">
            <a:spAutoFit/>
          </a:bodyPr>
          <a:lstStyle/>
          <a:p>
            <a:r>
              <a:rPr lang="en-US" sz="1100" dirty="0"/>
              <a:t>US Census Bureau, 2000, 2010, and 2020 PL 94-171 Redistricting Data, Total Population</a:t>
            </a:r>
          </a:p>
        </p:txBody>
      </p:sp>
      <p:pic>
        <p:nvPicPr>
          <p:cNvPr id="10" name="Picture 9" descr="A graph with a line and a blue line&#10;&#10;Description automatically generated">
            <a:extLst>
              <a:ext uri="{FF2B5EF4-FFF2-40B4-BE49-F238E27FC236}">
                <a16:creationId xmlns:a16="http://schemas.microsoft.com/office/drawing/2014/main" id="{A1AE979E-89C1-50AD-0441-48E1E73F1A9C}"/>
              </a:ext>
            </a:extLst>
          </p:cNvPr>
          <p:cNvPicPr>
            <a:picLocks noChangeAspect="1"/>
          </p:cNvPicPr>
          <p:nvPr/>
        </p:nvPicPr>
        <p:blipFill>
          <a:blip r:embed="rId4"/>
          <a:stretch>
            <a:fillRect/>
          </a:stretch>
        </p:blipFill>
        <p:spPr>
          <a:xfrm>
            <a:off x="767271" y="1483538"/>
            <a:ext cx="6499291" cy="4402746"/>
          </a:xfrm>
          <a:prstGeom prst="rect">
            <a:avLst/>
          </a:prstGeom>
        </p:spPr>
      </p:pic>
      <p:graphicFrame>
        <p:nvGraphicFramePr>
          <p:cNvPr id="19" name="Table 18">
            <a:extLst>
              <a:ext uri="{FF2B5EF4-FFF2-40B4-BE49-F238E27FC236}">
                <a16:creationId xmlns:a16="http://schemas.microsoft.com/office/drawing/2014/main" id="{8195AE44-DCC5-9B8A-9261-27AA6C44EE5E}"/>
              </a:ext>
            </a:extLst>
          </p:cNvPr>
          <p:cNvGraphicFramePr>
            <a:graphicFrameLocks noGrp="1"/>
          </p:cNvGraphicFramePr>
          <p:nvPr>
            <p:extLst>
              <p:ext uri="{D42A27DB-BD31-4B8C-83A1-F6EECF244321}">
                <p14:modId xmlns:p14="http://schemas.microsoft.com/office/powerpoint/2010/main" val="3075445776"/>
              </p:ext>
            </p:extLst>
          </p:nvPr>
        </p:nvGraphicFramePr>
        <p:xfrm>
          <a:off x="7387722" y="1483538"/>
          <a:ext cx="4573438" cy="2772091"/>
        </p:xfrm>
        <a:graphic>
          <a:graphicData uri="http://schemas.openxmlformats.org/drawingml/2006/table">
            <a:tbl>
              <a:tblPr firstRow="1" bandRow="1">
                <a:tableStyleId>{5C22544A-7EE6-4342-B048-85BDC9FD1C3A}</a:tableStyleId>
              </a:tblPr>
              <a:tblGrid>
                <a:gridCol w="764057">
                  <a:extLst>
                    <a:ext uri="{9D8B030D-6E8A-4147-A177-3AD203B41FA5}">
                      <a16:colId xmlns:a16="http://schemas.microsoft.com/office/drawing/2014/main" val="1460496275"/>
                    </a:ext>
                  </a:extLst>
                </a:gridCol>
                <a:gridCol w="1235412">
                  <a:extLst>
                    <a:ext uri="{9D8B030D-6E8A-4147-A177-3AD203B41FA5}">
                      <a16:colId xmlns:a16="http://schemas.microsoft.com/office/drawing/2014/main" val="3465731022"/>
                    </a:ext>
                  </a:extLst>
                </a:gridCol>
                <a:gridCol w="1393142">
                  <a:extLst>
                    <a:ext uri="{9D8B030D-6E8A-4147-A177-3AD203B41FA5}">
                      <a16:colId xmlns:a16="http://schemas.microsoft.com/office/drawing/2014/main" val="465952875"/>
                    </a:ext>
                  </a:extLst>
                </a:gridCol>
                <a:gridCol w="1180827">
                  <a:extLst>
                    <a:ext uri="{9D8B030D-6E8A-4147-A177-3AD203B41FA5}">
                      <a16:colId xmlns:a16="http://schemas.microsoft.com/office/drawing/2014/main" val="4079283427"/>
                    </a:ext>
                  </a:extLst>
                </a:gridCol>
              </a:tblGrid>
              <a:tr h="652039">
                <a:tc>
                  <a:txBody>
                    <a:bodyPr/>
                    <a:lstStyle/>
                    <a:p>
                      <a:pPr algn="ctr" fontAlgn="b"/>
                      <a:r>
                        <a:rPr lang="en-US" sz="1800" u="none" strike="noStrike" dirty="0">
                          <a:effectLst/>
                        </a:rPr>
                        <a:t>Year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Old Projection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New Projection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Difference</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4517002"/>
                  </a:ext>
                </a:extLst>
              </a:tr>
              <a:tr h="353342">
                <a:tc>
                  <a:txBody>
                    <a:bodyPr/>
                    <a:lstStyle/>
                    <a:p>
                      <a:pPr algn="ctr" fontAlgn="b"/>
                      <a:r>
                        <a:rPr lang="en-US" sz="1600" b="0" u="none" strike="noStrike" dirty="0">
                          <a:effectLst/>
                        </a:rPr>
                        <a:t>2000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a:solidFill>
                            <a:srgbClr val="000000"/>
                          </a:solidFill>
                          <a:effectLst/>
                          <a:latin typeface="+mn-lt"/>
                        </a:rPr>
                        <a:t>1,849,602</a:t>
                      </a:r>
                    </a:p>
                  </a:txBody>
                  <a:tcPr marL="9525" marR="9525" marT="9525" marB="0" anchor="b"/>
                </a:tc>
                <a:tc>
                  <a:txBody>
                    <a:bodyPr/>
                    <a:lstStyle/>
                    <a:p>
                      <a:pPr algn="ctr" fontAlgn="b"/>
                      <a:r>
                        <a:rPr lang="en-US" sz="1600" b="0" i="0" u="none" strike="noStrike" dirty="0">
                          <a:solidFill>
                            <a:srgbClr val="000000"/>
                          </a:solidFill>
                          <a:effectLst/>
                          <a:latin typeface="+mn-lt"/>
                        </a:rPr>
                        <a:t>1,849,602</a:t>
                      </a:r>
                    </a:p>
                  </a:txBody>
                  <a:tcPr marL="9525" marR="9525" marT="9525" marB="0" anchor="b"/>
                </a:tc>
                <a:tc>
                  <a:txBody>
                    <a:bodyPr/>
                    <a:lstStyle/>
                    <a:p>
                      <a:pPr algn="ctr" fontAlgn="b"/>
                      <a:r>
                        <a:rPr lang="en-US" sz="1600" b="0" i="0" u="none" strike="noStrike" dirty="0">
                          <a:solidFill>
                            <a:srgbClr val="000000"/>
                          </a:solidFill>
                          <a:effectLst/>
                          <a:latin typeface="+mn-lt"/>
                        </a:rPr>
                        <a:t>0</a:t>
                      </a:r>
                    </a:p>
                  </a:txBody>
                  <a:tcPr marL="6350" marR="6350" marT="6350" marB="0" anchor="b"/>
                </a:tc>
                <a:extLst>
                  <a:ext uri="{0D108BD9-81ED-4DB2-BD59-A6C34878D82A}">
                    <a16:rowId xmlns:a16="http://schemas.microsoft.com/office/drawing/2014/main" val="226418539"/>
                  </a:ext>
                </a:extLst>
              </a:tr>
              <a:tr h="353342">
                <a:tc>
                  <a:txBody>
                    <a:bodyPr/>
                    <a:lstStyle/>
                    <a:p>
                      <a:pPr algn="ctr" fontAlgn="b"/>
                      <a:r>
                        <a:rPr lang="en-US" sz="1600" b="0" u="none" strike="noStrike" dirty="0">
                          <a:solidFill>
                            <a:schemeClr val="bg1"/>
                          </a:solidFill>
                          <a:effectLst/>
                        </a:rPr>
                        <a:t>2010</a:t>
                      </a:r>
                      <a:endParaRPr lang="en-US" sz="16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a:solidFill>
                            <a:srgbClr val="000000"/>
                          </a:solidFill>
                          <a:effectLst/>
                          <a:latin typeface="+mn-lt"/>
                        </a:rPr>
                        <a:t>1,999,482</a:t>
                      </a:r>
                    </a:p>
                  </a:txBody>
                  <a:tcPr marL="9525" marR="9525" marT="9525" marB="0" anchor="b"/>
                </a:tc>
                <a:tc>
                  <a:txBody>
                    <a:bodyPr/>
                    <a:lstStyle/>
                    <a:p>
                      <a:pPr algn="ctr" fontAlgn="b"/>
                      <a:r>
                        <a:rPr lang="en-US" sz="1600" b="0" i="0" u="none" strike="noStrike" dirty="0">
                          <a:solidFill>
                            <a:srgbClr val="000000"/>
                          </a:solidFill>
                          <a:effectLst/>
                          <a:latin typeface="+mn-lt"/>
                        </a:rPr>
                        <a:t>1,999,482</a:t>
                      </a:r>
                    </a:p>
                  </a:txBody>
                  <a:tcPr marL="9525" marR="9525" marT="9525" marB="0" anchor="b"/>
                </a:tc>
                <a:tc>
                  <a:txBody>
                    <a:bodyPr/>
                    <a:lstStyle/>
                    <a:p>
                      <a:pPr algn="ctr" fontAlgn="b"/>
                      <a:r>
                        <a:rPr lang="en-US" sz="1600" b="0" i="0" u="none" strike="noStrike" dirty="0">
                          <a:solidFill>
                            <a:srgbClr val="000000"/>
                          </a:solidFill>
                          <a:effectLst/>
                          <a:latin typeface="+mn-lt"/>
                        </a:rPr>
                        <a:t>0</a:t>
                      </a:r>
                    </a:p>
                  </a:txBody>
                  <a:tcPr marL="6350" marR="6350" marT="6350" marB="0" anchor="b"/>
                </a:tc>
                <a:extLst>
                  <a:ext uri="{0D108BD9-81ED-4DB2-BD59-A6C34878D82A}">
                    <a16:rowId xmlns:a16="http://schemas.microsoft.com/office/drawing/2014/main" val="3654952421"/>
                  </a:ext>
                </a:extLst>
              </a:tr>
              <a:tr h="353342">
                <a:tc>
                  <a:txBody>
                    <a:bodyPr/>
                    <a:lstStyle/>
                    <a:p>
                      <a:pPr algn="ctr" fontAlgn="b"/>
                      <a:r>
                        <a:rPr lang="en-US" sz="1600" b="0" u="none" strike="noStrike" dirty="0">
                          <a:solidFill>
                            <a:schemeClr val="bg1"/>
                          </a:solidFill>
                          <a:effectLst/>
                        </a:rPr>
                        <a:t>2020</a:t>
                      </a:r>
                      <a:endParaRPr lang="en-US" sz="16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a:solidFill>
                            <a:srgbClr val="000000"/>
                          </a:solidFill>
                          <a:effectLst/>
                          <a:latin typeface="+mn-lt"/>
                        </a:rPr>
                        <a:t>2,085,588</a:t>
                      </a:r>
                    </a:p>
                  </a:txBody>
                  <a:tcPr marL="9525" marR="9525" marT="9525" marB="0" anchor="b"/>
                </a:tc>
                <a:tc>
                  <a:txBody>
                    <a:bodyPr/>
                    <a:lstStyle/>
                    <a:p>
                      <a:pPr algn="ctr" fontAlgn="b"/>
                      <a:r>
                        <a:rPr lang="en-US" sz="1600" b="0" i="0" u="none" strike="noStrike" dirty="0">
                          <a:solidFill>
                            <a:srgbClr val="000000"/>
                          </a:solidFill>
                          <a:effectLst/>
                          <a:latin typeface="+mn-lt"/>
                        </a:rPr>
                        <a:t>2,120,720</a:t>
                      </a:r>
                    </a:p>
                  </a:txBody>
                  <a:tcPr marL="9525" marR="9525" marT="9525" marB="0" anchor="b"/>
                </a:tc>
                <a:tc>
                  <a:txBody>
                    <a:bodyPr/>
                    <a:lstStyle/>
                    <a:p>
                      <a:pPr algn="ctr" fontAlgn="b"/>
                      <a:r>
                        <a:rPr lang="en-US" sz="1600" b="0" i="0" u="none" strike="noStrike" dirty="0">
                          <a:solidFill>
                            <a:srgbClr val="000000"/>
                          </a:solidFill>
                          <a:effectLst/>
                          <a:latin typeface="+mn-lt"/>
                        </a:rPr>
                        <a:t>35,132</a:t>
                      </a:r>
                    </a:p>
                  </a:txBody>
                  <a:tcPr marL="6350" marR="6350" marT="6350" marB="0" anchor="b"/>
                </a:tc>
                <a:extLst>
                  <a:ext uri="{0D108BD9-81ED-4DB2-BD59-A6C34878D82A}">
                    <a16:rowId xmlns:a16="http://schemas.microsoft.com/office/drawing/2014/main" val="2394883903"/>
                  </a:ext>
                </a:extLst>
              </a:tr>
              <a:tr h="353342">
                <a:tc>
                  <a:txBody>
                    <a:bodyPr/>
                    <a:lstStyle/>
                    <a:p>
                      <a:pPr algn="ctr" fontAlgn="b"/>
                      <a:r>
                        <a:rPr lang="en-US" sz="1600" b="0" u="none" strike="noStrike" dirty="0">
                          <a:solidFill>
                            <a:schemeClr val="bg1"/>
                          </a:solidFill>
                          <a:effectLst/>
                        </a:rPr>
                        <a:t>2030</a:t>
                      </a:r>
                      <a:endParaRPr lang="en-US" sz="16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a:solidFill>
                            <a:srgbClr val="000000"/>
                          </a:solidFill>
                          <a:effectLst/>
                          <a:latin typeface="+mn-lt"/>
                        </a:rPr>
                        <a:t>2,167,356</a:t>
                      </a:r>
                    </a:p>
                  </a:txBody>
                  <a:tcPr marL="9525" marR="9525" marT="9525" marB="0" anchor="b"/>
                </a:tc>
                <a:tc>
                  <a:txBody>
                    <a:bodyPr/>
                    <a:lstStyle/>
                    <a:p>
                      <a:pPr algn="ctr" fontAlgn="b"/>
                      <a:r>
                        <a:rPr lang="en-US" sz="1600" b="0" i="0" u="none" strike="noStrike" dirty="0">
                          <a:solidFill>
                            <a:srgbClr val="000000"/>
                          </a:solidFill>
                          <a:effectLst/>
                          <a:latin typeface="+mn-lt"/>
                        </a:rPr>
                        <a:t>2,185,886</a:t>
                      </a:r>
                    </a:p>
                  </a:txBody>
                  <a:tcPr marL="9525" marR="9525" marT="9525" marB="0" anchor="b"/>
                </a:tc>
                <a:tc>
                  <a:txBody>
                    <a:bodyPr/>
                    <a:lstStyle/>
                    <a:p>
                      <a:pPr algn="ctr" fontAlgn="b"/>
                      <a:r>
                        <a:rPr lang="en-US" sz="1600" b="0" i="0" u="none" strike="noStrike" dirty="0">
                          <a:solidFill>
                            <a:srgbClr val="000000"/>
                          </a:solidFill>
                          <a:effectLst/>
                          <a:latin typeface="+mn-lt"/>
                        </a:rPr>
                        <a:t>18,530</a:t>
                      </a:r>
                    </a:p>
                  </a:txBody>
                  <a:tcPr marL="6350" marR="6350" marT="6350" marB="0" anchor="b"/>
                </a:tc>
                <a:extLst>
                  <a:ext uri="{0D108BD9-81ED-4DB2-BD59-A6C34878D82A}">
                    <a16:rowId xmlns:a16="http://schemas.microsoft.com/office/drawing/2014/main" val="2750094586"/>
                  </a:ext>
                </a:extLst>
              </a:tr>
              <a:tr h="353342">
                <a:tc>
                  <a:txBody>
                    <a:bodyPr/>
                    <a:lstStyle/>
                    <a:p>
                      <a:pPr algn="ctr" fontAlgn="b"/>
                      <a:r>
                        <a:rPr lang="en-US" sz="1600" b="0" u="none" strike="noStrike" dirty="0">
                          <a:solidFill>
                            <a:schemeClr val="bg1"/>
                          </a:solidFill>
                          <a:effectLst/>
                        </a:rPr>
                        <a:t>2040</a:t>
                      </a:r>
                      <a:endParaRPr lang="en-US" sz="1600" b="0" i="0" u="none" strike="noStrike" dirty="0">
                        <a:solidFill>
                          <a:schemeClr val="bg1"/>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a:solidFill>
                            <a:srgbClr val="000000"/>
                          </a:solidFill>
                          <a:effectLst/>
                          <a:latin typeface="+mn-lt"/>
                        </a:rPr>
                        <a:t>2,235,275</a:t>
                      </a:r>
                    </a:p>
                  </a:txBody>
                  <a:tcPr marL="9525" marR="9525" marT="9525" marB="0" anchor="b"/>
                </a:tc>
                <a:tc>
                  <a:txBody>
                    <a:bodyPr/>
                    <a:lstStyle/>
                    <a:p>
                      <a:pPr algn="ctr" fontAlgn="b"/>
                      <a:r>
                        <a:rPr lang="en-US" sz="1600" b="0" i="0" u="none" strike="noStrike" dirty="0">
                          <a:solidFill>
                            <a:srgbClr val="000000"/>
                          </a:solidFill>
                          <a:effectLst/>
                          <a:latin typeface="+mn-lt"/>
                        </a:rPr>
                        <a:t>2,229,766</a:t>
                      </a:r>
                    </a:p>
                  </a:txBody>
                  <a:tcPr marL="9525" marR="9525" marT="9525" marB="0" anchor="b"/>
                </a:tc>
                <a:tc>
                  <a:txBody>
                    <a:bodyPr/>
                    <a:lstStyle/>
                    <a:p>
                      <a:pPr algn="ctr" fontAlgn="b"/>
                      <a:r>
                        <a:rPr lang="en-US" sz="1600" b="0" i="0" u="none" strike="noStrike" dirty="0">
                          <a:solidFill>
                            <a:srgbClr val="000000"/>
                          </a:solidFill>
                          <a:effectLst/>
                          <a:latin typeface="+mn-lt"/>
                        </a:rPr>
                        <a:t>-5,509</a:t>
                      </a:r>
                    </a:p>
                  </a:txBody>
                  <a:tcPr marL="6350" marR="6350" marT="6350" marB="0" anchor="b"/>
                </a:tc>
                <a:extLst>
                  <a:ext uri="{0D108BD9-81ED-4DB2-BD59-A6C34878D82A}">
                    <a16:rowId xmlns:a16="http://schemas.microsoft.com/office/drawing/2014/main" val="1048134120"/>
                  </a:ext>
                </a:extLst>
              </a:tr>
              <a:tr h="353342">
                <a:tc>
                  <a:txBody>
                    <a:bodyPr/>
                    <a:lstStyle/>
                    <a:p>
                      <a:pPr algn="ctr" fontAlgn="b"/>
                      <a:r>
                        <a:rPr lang="en-US" sz="1600" u="none" strike="noStrike" dirty="0">
                          <a:effectLst/>
                        </a:rPr>
                        <a:t>2050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a:solidFill>
                            <a:srgbClr val="000000"/>
                          </a:solidFill>
                          <a:effectLst/>
                          <a:latin typeface="+mn-lt"/>
                        </a:rPr>
                        <a:t>2,264,538</a:t>
                      </a:r>
                    </a:p>
                  </a:txBody>
                  <a:tcPr marL="9525" marR="9525" marT="9525" marB="0" anchor="b"/>
                </a:tc>
                <a:tc>
                  <a:txBody>
                    <a:bodyPr/>
                    <a:lstStyle/>
                    <a:p>
                      <a:pPr algn="ctr" fontAlgn="b"/>
                      <a:r>
                        <a:rPr lang="en-US" sz="1600" b="0" i="0" u="none" strike="noStrike" dirty="0">
                          <a:solidFill>
                            <a:srgbClr val="000000"/>
                          </a:solidFill>
                          <a:effectLst/>
                          <a:latin typeface="+mn-lt"/>
                        </a:rPr>
                        <a:t>2,254,878</a:t>
                      </a:r>
                    </a:p>
                  </a:txBody>
                  <a:tcPr marL="9525" marR="9525" marT="9525" marB="0" anchor="b"/>
                </a:tc>
                <a:tc>
                  <a:txBody>
                    <a:bodyPr/>
                    <a:lstStyle/>
                    <a:p>
                      <a:pPr algn="ctr" fontAlgn="b"/>
                      <a:r>
                        <a:rPr lang="en-US" sz="1600" b="0" i="0" u="none" strike="noStrike" dirty="0">
                          <a:solidFill>
                            <a:srgbClr val="000000"/>
                          </a:solidFill>
                          <a:effectLst/>
                          <a:latin typeface="+mn-lt"/>
                        </a:rPr>
                        <a:t>-9,660</a:t>
                      </a:r>
                    </a:p>
                  </a:txBody>
                  <a:tcPr marL="6350" marR="6350" marT="6350" marB="0" anchor="b"/>
                </a:tc>
                <a:extLst>
                  <a:ext uri="{0D108BD9-81ED-4DB2-BD59-A6C34878D82A}">
                    <a16:rowId xmlns:a16="http://schemas.microsoft.com/office/drawing/2014/main" val="2573873471"/>
                  </a:ext>
                </a:extLst>
              </a:tr>
            </a:tbl>
          </a:graphicData>
        </a:graphic>
      </p:graphicFrame>
      <p:sp>
        <p:nvSpPr>
          <p:cNvPr id="3" name="TextBox 2">
            <a:extLst>
              <a:ext uri="{FF2B5EF4-FFF2-40B4-BE49-F238E27FC236}">
                <a16:creationId xmlns:a16="http://schemas.microsoft.com/office/drawing/2014/main" id="{A88D736E-1AED-A2FA-249D-5B24DBA0AF29}"/>
              </a:ext>
            </a:extLst>
          </p:cNvPr>
          <p:cNvSpPr txBox="1"/>
          <p:nvPr/>
        </p:nvSpPr>
        <p:spPr>
          <a:xfrm>
            <a:off x="7387722" y="4533089"/>
            <a:ext cx="4573438" cy="646331"/>
          </a:xfrm>
          <a:prstGeom prst="rect">
            <a:avLst/>
          </a:prstGeom>
          <a:noFill/>
        </p:spPr>
        <p:txBody>
          <a:bodyPr wrap="square" rtlCol="0">
            <a:spAutoFit/>
          </a:bodyPr>
          <a:lstStyle/>
          <a:p>
            <a:pPr marL="285750" indent="-285750">
              <a:buFont typeface="Arial" panose="020B0604020202020204" pitchFamily="34" charset="0"/>
              <a:buChar char="•"/>
            </a:pPr>
            <a:r>
              <a:rPr lang="en-US" dirty="0"/>
              <a:t>Gain of 134,157 persons between 2020 and 2050 (6.3% Increase)</a:t>
            </a:r>
          </a:p>
        </p:txBody>
      </p:sp>
    </p:spTree>
    <p:extLst>
      <p:ext uri="{BB962C8B-B14F-4D97-AF65-F5344CB8AC3E}">
        <p14:creationId xmlns:p14="http://schemas.microsoft.com/office/powerpoint/2010/main" val="376612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2F4A-DE6E-71FA-CFF3-436BB704BF1E}"/>
              </a:ext>
            </a:extLst>
          </p:cNvPr>
          <p:cNvSpPr>
            <a:spLocks noGrp="1"/>
          </p:cNvSpPr>
          <p:nvPr>
            <p:ph type="title"/>
          </p:nvPr>
        </p:nvSpPr>
        <p:spPr>
          <a:xfrm>
            <a:off x="646111" y="452718"/>
            <a:ext cx="9662660" cy="695598"/>
          </a:xfrm>
        </p:spPr>
        <p:txBody>
          <a:bodyPr/>
          <a:lstStyle/>
          <a:p>
            <a:r>
              <a:rPr lang="en-US" sz="3200" dirty="0"/>
              <a:t>OKI Population by Generation</a:t>
            </a:r>
          </a:p>
        </p:txBody>
      </p:sp>
      <p:pic>
        <p:nvPicPr>
          <p:cNvPr id="21" name="Picture 20">
            <a:extLst>
              <a:ext uri="{FF2B5EF4-FFF2-40B4-BE49-F238E27FC236}">
                <a16:creationId xmlns:a16="http://schemas.microsoft.com/office/drawing/2014/main" id="{4C88E566-96CE-1560-1524-512FAE5D58E8}"/>
              </a:ext>
            </a:extLst>
          </p:cNvPr>
          <p:cNvPicPr>
            <a:picLocks noChangeAspect="1"/>
          </p:cNvPicPr>
          <p:nvPr/>
        </p:nvPicPr>
        <p:blipFill rotWithShape="1">
          <a:blip r:embed="rId3"/>
          <a:srcRect t="90719"/>
          <a:stretch/>
        </p:blipFill>
        <p:spPr>
          <a:xfrm>
            <a:off x="0" y="6221506"/>
            <a:ext cx="12185904" cy="636494"/>
          </a:xfrm>
          <a:prstGeom prst="rect">
            <a:avLst/>
          </a:prstGeom>
        </p:spPr>
      </p:pic>
      <p:sp>
        <p:nvSpPr>
          <p:cNvPr id="6" name="TextBox 5">
            <a:extLst>
              <a:ext uri="{FF2B5EF4-FFF2-40B4-BE49-F238E27FC236}">
                <a16:creationId xmlns:a16="http://schemas.microsoft.com/office/drawing/2014/main" id="{C02FC13F-BF5A-2314-936E-9B1F377E4303}"/>
              </a:ext>
            </a:extLst>
          </p:cNvPr>
          <p:cNvSpPr txBox="1"/>
          <p:nvPr/>
        </p:nvSpPr>
        <p:spPr>
          <a:xfrm>
            <a:off x="4036292" y="6248754"/>
            <a:ext cx="2860801" cy="600164"/>
          </a:xfrm>
          <a:prstGeom prst="rect">
            <a:avLst/>
          </a:prstGeom>
          <a:noFill/>
        </p:spPr>
        <p:txBody>
          <a:bodyPr wrap="square" rtlCol="0">
            <a:spAutoFit/>
          </a:bodyPr>
          <a:lstStyle/>
          <a:p>
            <a:r>
              <a:rPr lang="en-US" sz="1100" dirty="0"/>
              <a:t>Center for Generational Kinetics</a:t>
            </a:r>
          </a:p>
          <a:p>
            <a:r>
              <a:rPr lang="en-US" sz="1100" dirty="0">
                <a:hlinkClick r:id="rId4"/>
              </a:rPr>
              <a:t>https://genhq.com/the-generations-hub/generational-faqs/</a:t>
            </a:r>
            <a:endParaRPr lang="en-US" sz="1100" dirty="0"/>
          </a:p>
        </p:txBody>
      </p:sp>
      <p:pic>
        <p:nvPicPr>
          <p:cNvPr id="5" name="Picture 4" descr="A graph of age and age&#10;&#10;Description automatically generated">
            <a:extLst>
              <a:ext uri="{FF2B5EF4-FFF2-40B4-BE49-F238E27FC236}">
                <a16:creationId xmlns:a16="http://schemas.microsoft.com/office/drawing/2014/main" id="{5E219F24-9F61-FBE5-E30F-EFAE9413C19C}"/>
              </a:ext>
            </a:extLst>
          </p:cNvPr>
          <p:cNvPicPr>
            <a:picLocks noChangeAspect="1"/>
          </p:cNvPicPr>
          <p:nvPr/>
        </p:nvPicPr>
        <p:blipFill>
          <a:blip r:embed="rId5"/>
          <a:stretch>
            <a:fillRect/>
          </a:stretch>
        </p:blipFill>
        <p:spPr>
          <a:xfrm>
            <a:off x="767271" y="1471591"/>
            <a:ext cx="7762970" cy="4227248"/>
          </a:xfrm>
          <a:prstGeom prst="rect">
            <a:avLst/>
          </a:prstGeom>
        </p:spPr>
      </p:pic>
      <p:sp>
        <p:nvSpPr>
          <p:cNvPr id="8" name="TextBox 7">
            <a:extLst>
              <a:ext uri="{FF2B5EF4-FFF2-40B4-BE49-F238E27FC236}">
                <a16:creationId xmlns:a16="http://schemas.microsoft.com/office/drawing/2014/main" id="{A813FA09-4FE6-B5AC-1BD1-EF58D47420ED}"/>
              </a:ext>
            </a:extLst>
          </p:cNvPr>
          <p:cNvSpPr txBox="1"/>
          <p:nvPr/>
        </p:nvSpPr>
        <p:spPr>
          <a:xfrm>
            <a:off x="8183418" y="1358475"/>
            <a:ext cx="3879274" cy="2014349"/>
          </a:xfrm>
          <a:prstGeom prst="rect">
            <a:avLst/>
          </a:prstGeom>
        </p:spPr>
        <p:txBody>
          <a:bodyPr vert="horz" lIns="91440" tIns="45720" rIns="91440" bIns="45720" rtlCol="0">
            <a:normAutofit/>
          </a:bodyPr>
          <a:lstStyle/>
          <a:p>
            <a:pPr marL="742950" lvl="1" indent="-285750">
              <a:spcBef>
                <a:spcPts val="1000"/>
              </a:spcBef>
              <a:buClr>
                <a:schemeClr val="accent1"/>
              </a:buClr>
              <a:buSzPct val="80000"/>
              <a:buFont typeface="Wingdings 3" charset="2"/>
              <a:buChar char=""/>
            </a:pPr>
            <a:r>
              <a:rPr lang="en-US" dirty="0">
                <a:latin typeface="+mj-lt"/>
                <a:ea typeface="+mj-ea"/>
                <a:cs typeface="+mj-cs"/>
              </a:rPr>
              <a:t>Generation Z is largest</a:t>
            </a:r>
          </a:p>
          <a:p>
            <a:pPr marL="742950" lvl="1" indent="-285750">
              <a:spcBef>
                <a:spcPts val="1000"/>
              </a:spcBef>
              <a:buClr>
                <a:schemeClr val="accent1"/>
              </a:buClr>
              <a:buSzPct val="80000"/>
              <a:buFont typeface="Wingdings 3" charset="2"/>
              <a:buChar char=""/>
            </a:pPr>
            <a:r>
              <a:rPr lang="en-US" dirty="0">
                <a:latin typeface="+mj-lt"/>
                <a:ea typeface="+mj-ea"/>
                <a:cs typeface="+mj-cs"/>
              </a:rPr>
              <a:t>Colleges &amp; Universities influence figures</a:t>
            </a:r>
          </a:p>
        </p:txBody>
      </p:sp>
      <p:graphicFrame>
        <p:nvGraphicFramePr>
          <p:cNvPr id="4" name="Table 3">
            <a:extLst>
              <a:ext uri="{FF2B5EF4-FFF2-40B4-BE49-F238E27FC236}">
                <a16:creationId xmlns:a16="http://schemas.microsoft.com/office/drawing/2014/main" id="{191ADE11-1242-9693-1A8C-37143D36505E}"/>
              </a:ext>
            </a:extLst>
          </p:cNvPr>
          <p:cNvGraphicFramePr>
            <a:graphicFrameLocks noGrp="1"/>
          </p:cNvGraphicFramePr>
          <p:nvPr>
            <p:extLst>
              <p:ext uri="{D42A27DB-BD31-4B8C-83A1-F6EECF244321}">
                <p14:modId xmlns:p14="http://schemas.microsoft.com/office/powerpoint/2010/main" val="3362636278"/>
              </p:ext>
            </p:extLst>
          </p:nvPr>
        </p:nvGraphicFramePr>
        <p:xfrm>
          <a:off x="8670081" y="2491567"/>
          <a:ext cx="3392611" cy="3207271"/>
        </p:xfrm>
        <a:graphic>
          <a:graphicData uri="http://schemas.openxmlformats.org/drawingml/2006/table">
            <a:tbl>
              <a:tblPr firstRow="1" bandRow="1">
                <a:tableStyleId>{5C22544A-7EE6-4342-B048-85BDC9FD1C3A}</a:tableStyleId>
              </a:tblPr>
              <a:tblGrid>
                <a:gridCol w="1406792">
                  <a:extLst>
                    <a:ext uri="{9D8B030D-6E8A-4147-A177-3AD203B41FA5}">
                      <a16:colId xmlns:a16="http://schemas.microsoft.com/office/drawing/2014/main" val="1460496275"/>
                    </a:ext>
                  </a:extLst>
                </a:gridCol>
                <a:gridCol w="1126836">
                  <a:extLst>
                    <a:ext uri="{9D8B030D-6E8A-4147-A177-3AD203B41FA5}">
                      <a16:colId xmlns:a16="http://schemas.microsoft.com/office/drawing/2014/main" val="3465731022"/>
                    </a:ext>
                  </a:extLst>
                </a:gridCol>
                <a:gridCol w="858983">
                  <a:extLst>
                    <a:ext uri="{9D8B030D-6E8A-4147-A177-3AD203B41FA5}">
                      <a16:colId xmlns:a16="http://schemas.microsoft.com/office/drawing/2014/main" val="465952875"/>
                    </a:ext>
                  </a:extLst>
                </a:gridCol>
              </a:tblGrid>
              <a:tr h="669113">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Youngest Year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Oldest Year</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4517002"/>
                  </a:ext>
                </a:extLst>
              </a:tr>
              <a:tr h="362594">
                <a:tc>
                  <a:txBody>
                    <a:bodyPr/>
                    <a:lstStyle/>
                    <a:p>
                      <a:pPr algn="l" fontAlgn="b"/>
                      <a:r>
                        <a:rPr lang="en-US" sz="1600" u="none" strike="noStrike" dirty="0">
                          <a:effectLst/>
                          <a:latin typeface="+mn-lt"/>
                        </a:rPr>
                        <a:t>The Greatest</a:t>
                      </a:r>
                      <a:endParaRPr lang="en-US" sz="1600" b="0" i="0" u="none" strike="noStrike" dirty="0">
                        <a:solidFill>
                          <a:srgbClr val="000000"/>
                        </a:solidFill>
                        <a:effectLst/>
                        <a:latin typeface="+mn-lt"/>
                      </a:endParaRPr>
                    </a:p>
                  </a:txBody>
                  <a:tcPr marL="9525" marR="9525" marT="9525" marB="0" anchor="b"/>
                </a:tc>
                <a:tc>
                  <a:txBody>
                    <a:bodyPr/>
                    <a:lstStyle/>
                    <a:p>
                      <a:pPr algn="r" fontAlgn="b"/>
                      <a:r>
                        <a:rPr lang="en-US" sz="1600" u="none" strike="noStrike">
                          <a:effectLst/>
                          <a:latin typeface="+mn-lt"/>
                        </a:rPr>
                        <a:t>1924</a:t>
                      </a:r>
                      <a:endParaRPr lang="en-US" sz="1600" b="0" i="0" u="none" strike="noStrike">
                        <a:solidFill>
                          <a:srgbClr val="000000"/>
                        </a:solidFill>
                        <a:effectLst/>
                        <a:latin typeface="+mn-lt"/>
                      </a:endParaRPr>
                    </a:p>
                  </a:txBody>
                  <a:tcPr marL="9525" marR="9525" marT="9525" marB="0" anchor="b"/>
                </a:tc>
                <a:tc>
                  <a:txBody>
                    <a:bodyPr/>
                    <a:lstStyle/>
                    <a:p>
                      <a:pPr algn="l" fontAlgn="b"/>
                      <a:endParaRPr lang="en-US"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26418539"/>
                  </a:ext>
                </a:extLst>
              </a:tr>
              <a:tr h="362594">
                <a:tc>
                  <a:txBody>
                    <a:bodyPr/>
                    <a:lstStyle/>
                    <a:p>
                      <a:pPr algn="l" fontAlgn="b"/>
                      <a:r>
                        <a:rPr lang="en-US" sz="1600" u="none" strike="noStrike" dirty="0">
                          <a:effectLst/>
                          <a:latin typeface="+mn-lt"/>
                        </a:rPr>
                        <a:t>Silent</a:t>
                      </a:r>
                      <a:endParaRPr lang="en-US" sz="1600" b="0" i="0" u="none" strike="noStrike" dirty="0">
                        <a:solidFill>
                          <a:srgbClr val="000000"/>
                        </a:solidFill>
                        <a:effectLst/>
                        <a:latin typeface="+mn-lt"/>
                      </a:endParaRPr>
                    </a:p>
                  </a:txBody>
                  <a:tcPr marL="9525" marR="9525" marT="9525" marB="0" anchor="b"/>
                </a:tc>
                <a:tc>
                  <a:txBody>
                    <a:bodyPr/>
                    <a:lstStyle/>
                    <a:p>
                      <a:pPr algn="r" fontAlgn="b"/>
                      <a:r>
                        <a:rPr lang="en-US" sz="1600" u="none" strike="noStrike">
                          <a:effectLst/>
                          <a:latin typeface="+mn-lt"/>
                        </a:rPr>
                        <a:t>1945</a:t>
                      </a:r>
                      <a:endParaRPr lang="en-US" sz="1600" b="0" i="0" u="none" strike="noStrike">
                        <a:solidFill>
                          <a:srgbClr val="000000"/>
                        </a:solidFill>
                        <a:effectLst/>
                        <a:latin typeface="+mn-lt"/>
                      </a:endParaRPr>
                    </a:p>
                  </a:txBody>
                  <a:tcPr marL="9525" marR="9525" marT="9525" marB="0" anchor="b"/>
                </a:tc>
                <a:tc>
                  <a:txBody>
                    <a:bodyPr/>
                    <a:lstStyle/>
                    <a:p>
                      <a:pPr algn="r" fontAlgn="b"/>
                      <a:r>
                        <a:rPr lang="en-US" sz="1600" u="none" strike="noStrike">
                          <a:effectLst/>
                          <a:latin typeface="+mn-lt"/>
                        </a:rPr>
                        <a:t>1925</a:t>
                      </a:r>
                      <a:endParaRPr lang="en-US"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654952421"/>
                  </a:ext>
                </a:extLst>
              </a:tr>
              <a:tr h="362594">
                <a:tc>
                  <a:txBody>
                    <a:bodyPr/>
                    <a:lstStyle/>
                    <a:p>
                      <a:pPr algn="l" fontAlgn="b"/>
                      <a:r>
                        <a:rPr lang="en-US" sz="1600" u="none" strike="noStrike">
                          <a:effectLst/>
                          <a:latin typeface="+mn-lt"/>
                        </a:rPr>
                        <a:t>Baby Boomer</a:t>
                      </a:r>
                      <a:endParaRPr lang="en-US" sz="1600" b="0" i="0" u="none" strike="noStrike">
                        <a:solidFill>
                          <a:srgbClr val="000000"/>
                        </a:solidFill>
                        <a:effectLst/>
                        <a:latin typeface="+mn-lt"/>
                      </a:endParaRPr>
                    </a:p>
                  </a:txBody>
                  <a:tcPr marL="9525" marR="9525" marT="9525" marB="0" anchor="b"/>
                </a:tc>
                <a:tc>
                  <a:txBody>
                    <a:bodyPr/>
                    <a:lstStyle/>
                    <a:p>
                      <a:pPr algn="r" fontAlgn="b"/>
                      <a:r>
                        <a:rPr lang="en-US" sz="1600" u="none" strike="noStrike" dirty="0">
                          <a:effectLst/>
                          <a:latin typeface="+mn-lt"/>
                        </a:rPr>
                        <a:t>1964</a:t>
                      </a:r>
                      <a:endParaRPr lang="en-US" sz="1600" b="0" i="0" u="none" strike="noStrike" dirty="0">
                        <a:solidFill>
                          <a:srgbClr val="000000"/>
                        </a:solidFill>
                        <a:effectLst/>
                        <a:latin typeface="+mn-lt"/>
                      </a:endParaRPr>
                    </a:p>
                  </a:txBody>
                  <a:tcPr marL="9525" marR="9525" marT="9525" marB="0" anchor="b"/>
                </a:tc>
                <a:tc>
                  <a:txBody>
                    <a:bodyPr/>
                    <a:lstStyle/>
                    <a:p>
                      <a:pPr algn="r" fontAlgn="b"/>
                      <a:r>
                        <a:rPr lang="en-US" sz="1600" u="none" strike="noStrike">
                          <a:effectLst/>
                          <a:latin typeface="+mn-lt"/>
                        </a:rPr>
                        <a:t>1946</a:t>
                      </a:r>
                      <a:endParaRPr lang="en-US"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394883903"/>
                  </a:ext>
                </a:extLst>
              </a:tr>
              <a:tr h="362594">
                <a:tc>
                  <a:txBody>
                    <a:bodyPr/>
                    <a:lstStyle/>
                    <a:p>
                      <a:pPr algn="l" fontAlgn="b"/>
                      <a:r>
                        <a:rPr lang="en-US" sz="1600" u="none" strike="noStrike">
                          <a:effectLst/>
                          <a:latin typeface="+mn-lt"/>
                        </a:rPr>
                        <a:t>X</a:t>
                      </a:r>
                      <a:endParaRPr lang="en-US" sz="1600" b="0" i="0" u="none" strike="noStrike">
                        <a:solidFill>
                          <a:srgbClr val="000000"/>
                        </a:solidFill>
                        <a:effectLst/>
                        <a:latin typeface="+mn-lt"/>
                      </a:endParaRPr>
                    </a:p>
                  </a:txBody>
                  <a:tcPr marL="9525" marR="9525" marT="9525" marB="0" anchor="b"/>
                </a:tc>
                <a:tc>
                  <a:txBody>
                    <a:bodyPr/>
                    <a:lstStyle/>
                    <a:p>
                      <a:pPr algn="r" fontAlgn="b"/>
                      <a:r>
                        <a:rPr lang="en-US" sz="1600" u="none" strike="noStrike" dirty="0">
                          <a:effectLst/>
                          <a:latin typeface="+mn-lt"/>
                        </a:rPr>
                        <a:t>1979</a:t>
                      </a:r>
                      <a:endParaRPr lang="en-US" sz="1600" b="0" i="0" u="none" strike="noStrike" dirty="0">
                        <a:solidFill>
                          <a:srgbClr val="000000"/>
                        </a:solidFill>
                        <a:effectLst/>
                        <a:latin typeface="+mn-lt"/>
                      </a:endParaRPr>
                    </a:p>
                  </a:txBody>
                  <a:tcPr marL="9525" marR="9525" marT="9525" marB="0" anchor="b"/>
                </a:tc>
                <a:tc>
                  <a:txBody>
                    <a:bodyPr/>
                    <a:lstStyle/>
                    <a:p>
                      <a:pPr algn="r" fontAlgn="b"/>
                      <a:r>
                        <a:rPr lang="en-US" sz="1600" u="none" strike="noStrike">
                          <a:effectLst/>
                          <a:latin typeface="+mn-lt"/>
                        </a:rPr>
                        <a:t>1965</a:t>
                      </a:r>
                      <a:endParaRPr lang="en-US"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750094586"/>
                  </a:ext>
                </a:extLst>
              </a:tr>
              <a:tr h="362594">
                <a:tc>
                  <a:txBody>
                    <a:bodyPr/>
                    <a:lstStyle/>
                    <a:p>
                      <a:pPr algn="l" fontAlgn="b"/>
                      <a:r>
                        <a:rPr lang="en-US" sz="1600" u="none" strike="noStrike">
                          <a:effectLst/>
                          <a:latin typeface="+mn-lt"/>
                        </a:rPr>
                        <a:t>Millenials</a:t>
                      </a:r>
                      <a:endParaRPr lang="en-US" sz="1600" b="0" i="0" u="none" strike="noStrike">
                        <a:solidFill>
                          <a:srgbClr val="000000"/>
                        </a:solidFill>
                        <a:effectLst/>
                        <a:latin typeface="+mn-lt"/>
                      </a:endParaRPr>
                    </a:p>
                  </a:txBody>
                  <a:tcPr marL="9525" marR="9525" marT="9525" marB="0" anchor="b"/>
                </a:tc>
                <a:tc>
                  <a:txBody>
                    <a:bodyPr/>
                    <a:lstStyle/>
                    <a:p>
                      <a:pPr algn="r" fontAlgn="b"/>
                      <a:r>
                        <a:rPr lang="en-US" sz="1600" u="none" strike="noStrike" dirty="0">
                          <a:effectLst/>
                          <a:latin typeface="+mn-lt"/>
                        </a:rPr>
                        <a:t>1994</a:t>
                      </a:r>
                      <a:endParaRPr lang="en-US" sz="1600" b="0" i="0" u="none" strike="noStrike" dirty="0">
                        <a:solidFill>
                          <a:srgbClr val="000000"/>
                        </a:solidFill>
                        <a:effectLst/>
                        <a:latin typeface="+mn-lt"/>
                      </a:endParaRPr>
                    </a:p>
                  </a:txBody>
                  <a:tcPr marL="9525" marR="9525" marT="9525" marB="0" anchor="b"/>
                </a:tc>
                <a:tc>
                  <a:txBody>
                    <a:bodyPr/>
                    <a:lstStyle/>
                    <a:p>
                      <a:pPr algn="r" fontAlgn="b"/>
                      <a:r>
                        <a:rPr lang="en-US" sz="1600" u="none" strike="noStrike" dirty="0">
                          <a:effectLst/>
                          <a:latin typeface="+mn-lt"/>
                        </a:rPr>
                        <a:t>1980</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48134120"/>
                  </a:ext>
                </a:extLst>
              </a:tr>
              <a:tr h="362594">
                <a:tc>
                  <a:txBody>
                    <a:bodyPr/>
                    <a:lstStyle/>
                    <a:p>
                      <a:pPr algn="l" fontAlgn="b"/>
                      <a:r>
                        <a:rPr lang="en-US" sz="1600" u="none" strike="noStrike">
                          <a:effectLst/>
                          <a:latin typeface="+mn-lt"/>
                        </a:rPr>
                        <a:t>Z</a:t>
                      </a:r>
                      <a:endParaRPr lang="en-US" sz="1600" b="0" i="0" u="none" strike="noStrike">
                        <a:solidFill>
                          <a:srgbClr val="000000"/>
                        </a:solidFill>
                        <a:effectLst/>
                        <a:latin typeface="+mn-lt"/>
                      </a:endParaRPr>
                    </a:p>
                  </a:txBody>
                  <a:tcPr marL="9525" marR="9525" marT="9525" marB="0" anchor="b"/>
                </a:tc>
                <a:tc>
                  <a:txBody>
                    <a:bodyPr/>
                    <a:lstStyle/>
                    <a:p>
                      <a:pPr algn="r" fontAlgn="b"/>
                      <a:r>
                        <a:rPr lang="en-US" sz="1600" u="none" strike="noStrike">
                          <a:effectLst/>
                          <a:latin typeface="+mn-lt"/>
                        </a:rPr>
                        <a:t>2012</a:t>
                      </a:r>
                      <a:endParaRPr lang="en-US" sz="1600" b="0" i="0" u="none" strike="noStrike">
                        <a:solidFill>
                          <a:srgbClr val="000000"/>
                        </a:solidFill>
                        <a:effectLst/>
                        <a:latin typeface="+mn-lt"/>
                      </a:endParaRPr>
                    </a:p>
                  </a:txBody>
                  <a:tcPr marL="9525" marR="9525" marT="9525" marB="0" anchor="b"/>
                </a:tc>
                <a:tc>
                  <a:txBody>
                    <a:bodyPr/>
                    <a:lstStyle/>
                    <a:p>
                      <a:pPr algn="r" fontAlgn="b"/>
                      <a:r>
                        <a:rPr lang="en-US" sz="1600" u="none" strike="noStrike" dirty="0">
                          <a:effectLst/>
                          <a:latin typeface="+mn-lt"/>
                        </a:rPr>
                        <a:t>1995</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573873471"/>
                  </a:ext>
                </a:extLst>
              </a:tr>
              <a:tr h="362594">
                <a:tc>
                  <a:txBody>
                    <a:bodyPr/>
                    <a:lstStyle/>
                    <a:p>
                      <a:pPr algn="l" fontAlgn="b"/>
                      <a:r>
                        <a:rPr lang="en-US" sz="1600" u="none" strike="noStrike">
                          <a:effectLst/>
                          <a:latin typeface="+mn-lt"/>
                        </a:rPr>
                        <a:t>Alpha</a:t>
                      </a:r>
                      <a:endParaRPr lang="en-US" sz="1600" b="0" i="0" u="none" strike="noStrike">
                        <a:solidFill>
                          <a:srgbClr val="000000"/>
                        </a:solidFill>
                        <a:effectLst/>
                        <a:latin typeface="+mn-lt"/>
                      </a:endParaRPr>
                    </a:p>
                  </a:txBody>
                  <a:tcPr marL="9525" marR="9525" marT="9525" marB="0" anchor="b"/>
                </a:tc>
                <a:tc>
                  <a:txBody>
                    <a:bodyPr/>
                    <a:lstStyle/>
                    <a:p>
                      <a:pPr algn="r" fontAlgn="b"/>
                      <a:r>
                        <a:rPr lang="en-US" sz="1600" u="none" strike="noStrike">
                          <a:effectLst/>
                          <a:latin typeface="+mn-lt"/>
                        </a:rPr>
                        <a:t>2020</a:t>
                      </a:r>
                      <a:endParaRPr lang="en-US" sz="1600" b="0" i="0" u="none" strike="noStrike">
                        <a:solidFill>
                          <a:srgbClr val="000000"/>
                        </a:solidFill>
                        <a:effectLst/>
                        <a:latin typeface="+mn-lt"/>
                      </a:endParaRPr>
                    </a:p>
                  </a:txBody>
                  <a:tcPr marL="9525" marR="9525" marT="9525" marB="0" anchor="b"/>
                </a:tc>
                <a:tc>
                  <a:txBody>
                    <a:bodyPr/>
                    <a:lstStyle/>
                    <a:p>
                      <a:pPr algn="r" fontAlgn="b"/>
                      <a:r>
                        <a:rPr lang="en-US" sz="1600" u="none" strike="noStrike" dirty="0">
                          <a:effectLst/>
                          <a:latin typeface="+mn-lt"/>
                        </a:rPr>
                        <a:t>2013</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546760527"/>
                  </a:ext>
                </a:extLst>
              </a:tr>
            </a:tbl>
          </a:graphicData>
        </a:graphic>
      </p:graphicFrame>
    </p:spTree>
    <p:extLst>
      <p:ext uri="{BB962C8B-B14F-4D97-AF65-F5344CB8AC3E}">
        <p14:creationId xmlns:p14="http://schemas.microsoft.com/office/powerpoint/2010/main" val="347852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2F4A-DE6E-71FA-CFF3-436BB704BF1E}"/>
              </a:ext>
            </a:extLst>
          </p:cNvPr>
          <p:cNvSpPr>
            <a:spLocks noGrp="1"/>
          </p:cNvSpPr>
          <p:nvPr>
            <p:ph type="title"/>
          </p:nvPr>
        </p:nvSpPr>
        <p:spPr>
          <a:xfrm>
            <a:off x="646111" y="452718"/>
            <a:ext cx="9644935" cy="695598"/>
          </a:xfrm>
        </p:spPr>
        <p:txBody>
          <a:bodyPr/>
          <a:lstStyle/>
          <a:p>
            <a:r>
              <a:rPr lang="en-US" sz="3200" dirty="0"/>
              <a:t>OKI Region Age Cohort Projection</a:t>
            </a:r>
            <a:endParaRPr lang="en-US" sz="3200" b="1" dirty="0"/>
          </a:p>
        </p:txBody>
      </p:sp>
      <p:pic>
        <p:nvPicPr>
          <p:cNvPr id="21" name="Picture 20">
            <a:extLst>
              <a:ext uri="{FF2B5EF4-FFF2-40B4-BE49-F238E27FC236}">
                <a16:creationId xmlns:a16="http://schemas.microsoft.com/office/drawing/2014/main" id="{4C88E566-96CE-1560-1524-512FAE5D58E8}"/>
              </a:ext>
            </a:extLst>
          </p:cNvPr>
          <p:cNvPicPr>
            <a:picLocks noChangeAspect="1"/>
          </p:cNvPicPr>
          <p:nvPr/>
        </p:nvPicPr>
        <p:blipFill rotWithShape="1">
          <a:blip r:embed="rId3"/>
          <a:srcRect t="90719"/>
          <a:stretch/>
        </p:blipFill>
        <p:spPr>
          <a:xfrm>
            <a:off x="0" y="6221506"/>
            <a:ext cx="12185904" cy="636494"/>
          </a:xfrm>
          <a:prstGeom prst="rect">
            <a:avLst/>
          </a:prstGeom>
        </p:spPr>
      </p:pic>
      <p:sp>
        <p:nvSpPr>
          <p:cNvPr id="89" name="TextBox 88">
            <a:extLst>
              <a:ext uri="{FF2B5EF4-FFF2-40B4-BE49-F238E27FC236}">
                <a16:creationId xmlns:a16="http://schemas.microsoft.com/office/drawing/2014/main" id="{26D74AF8-9D2E-1886-59DD-31CA88347CEF}"/>
              </a:ext>
            </a:extLst>
          </p:cNvPr>
          <p:cNvSpPr txBox="1"/>
          <p:nvPr/>
        </p:nvSpPr>
        <p:spPr>
          <a:xfrm>
            <a:off x="7902343" y="4139833"/>
            <a:ext cx="1212867" cy="461665"/>
          </a:xfrm>
          <a:prstGeom prst="rect">
            <a:avLst/>
          </a:prstGeom>
          <a:noFill/>
        </p:spPr>
        <p:txBody>
          <a:bodyPr wrap="square" rtlCol="0">
            <a:spAutoFit/>
          </a:bodyPr>
          <a:lstStyle/>
          <a:p>
            <a:r>
              <a:rPr lang="en-US" sz="1200" dirty="0">
                <a:solidFill>
                  <a:srgbClr val="006D97"/>
                </a:solidFill>
              </a:rPr>
              <a:t>+84,198</a:t>
            </a:r>
          </a:p>
          <a:p>
            <a:r>
              <a:rPr lang="en-US" sz="1200" dirty="0">
                <a:solidFill>
                  <a:srgbClr val="006D97"/>
                </a:solidFill>
              </a:rPr>
              <a:t>+10.4%</a:t>
            </a:r>
          </a:p>
        </p:txBody>
      </p:sp>
      <p:sp>
        <p:nvSpPr>
          <p:cNvPr id="91" name="TextBox 90">
            <a:extLst>
              <a:ext uri="{FF2B5EF4-FFF2-40B4-BE49-F238E27FC236}">
                <a16:creationId xmlns:a16="http://schemas.microsoft.com/office/drawing/2014/main" id="{FCB25C62-1160-D120-A750-165A2F545B96}"/>
              </a:ext>
            </a:extLst>
          </p:cNvPr>
          <p:cNvSpPr txBox="1"/>
          <p:nvPr/>
        </p:nvSpPr>
        <p:spPr>
          <a:xfrm>
            <a:off x="7754437" y="1358475"/>
            <a:ext cx="3791452" cy="2014349"/>
          </a:xfrm>
          <a:prstGeom prst="rect">
            <a:avLst/>
          </a:prstGeom>
        </p:spPr>
        <p:txBody>
          <a:bodyPr vert="horz" lIns="91440" tIns="45720" rIns="91440" bIns="45720" rtlCol="0">
            <a:normAutofit/>
          </a:bodyPr>
          <a:lstStyle/>
          <a:p>
            <a:pPr marL="742950" lvl="1" indent="-285750">
              <a:spcBef>
                <a:spcPts val="1000"/>
              </a:spcBef>
              <a:buClr>
                <a:schemeClr val="accent1"/>
              </a:buClr>
              <a:buSzPct val="80000"/>
              <a:buFont typeface="Wingdings 3" charset="2"/>
              <a:buChar char=""/>
            </a:pPr>
            <a:r>
              <a:rPr lang="en-US" dirty="0">
                <a:latin typeface="+mj-lt"/>
                <a:ea typeface="+mj-ea"/>
                <a:cs typeface="+mj-cs"/>
              </a:rPr>
              <a:t>Largest Gains in Seniors and Working Age Adults</a:t>
            </a:r>
          </a:p>
          <a:p>
            <a:pPr marL="742950" lvl="1" indent="-285750">
              <a:spcBef>
                <a:spcPts val="1000"/>
              </a:spcBef>
              <a:buClr>
                <a:schemeClr val="accent1"/>
              </a:buClr>
              <a:buSzPct val="80000"/>
              <a:buFont typeface="Wingdings 3" charset="2"/>
              <a:buChar char=""/>
            </a:pPr>
            <a:r>
              <a:rPr lang="en-US" dirty="0">
                <a:latin typeface="+mj-lt"/>
                <a:ea typeface="+mj-ea"/>
                <a:cs typeface="+mj-cs"/>
              </a:rPr>
              <a:t>2030 Minimum for those 19 &amp; Under</a:t>
            </a:r>
          </a:p>
          <a:p>
            <a:pPr marL="742950" lvl="1" indent="-285750">
              <a:spcBef>
                <a:spcPts val="1000"/>
              </a:spcBef>
              <a:buClr>
                <a:schemeClr val="accent1"/>
              </a:buClr>
              <a:buSzPct val="80000"/>
              <a:buFont typeface="Wingdings 3" charset="2"/>
              <a:buChar char=""/>
            </a:pPr>
            <a:r>
              <a:rPr lang="en-US" dirty="0">
                <a:latin typeface="+mj-lt"/>
                <a:ea typeface="+mj-ea"/>
                <a:cs typeface="+mj-cs"/>
              </a:rPr>
              <a:t>2030 Maximum for those 65 &amp; Older</a:t>
            </a:r>
          </a:p>
        </p:txBody>
      </p:sp>
      <p:pic>
        <p:nvPicPr>
          <p:cNvPr id="4" name="Picture 3" descr="A graph showing the number of the region&#10;&#10;Description automatically generated with medium confidence">
            <a:extLst>
              <a:ext uri="{FF2B5EF4-FFF2-40B4-BE49-F238E27FC236}">
                <a16:creationId xmlns:a16="http://schemas.microsoft.com/office/drawing/2014/main" id="{3B1BD817-457E-6422-1A58-CE4F74325F96}"/>
              </a:ext>
            </a:extLst>
          </p:cNvPr>
          <p:cNvPicPr>
            <a:picLocks noChangeAspect="1"/>
          </p:cNvPicPr>
          <p:nvPr/>
        </p:nvPicPr>
        <p:blipFill>
          <a:blip r:embed="rId4"/>
          <a:stretch>
            <a:fillRect/>
          </a:stretch>
        </p:blipFill>
        <p:spPr>
          <a:xfrm>
            <a:off x="646111" y="1328807"/>
            <a:ext cx="6922008" cy="4712208"/>
          </a:xfrm>
          <a:prstGeom prst="rect">
            <a:avLst/>
          </a:prstGeom>
        </p:spPr>
      </p:pic>
    </p:spTree>
    <p:extLst>
      <p:ext uri="{BB962C8B-B14F-4D97-AF65-F5344CB8AC3E}">
        <p14:creationId xmlns:p14="http://schemas.microsoft.com/office/powerpoint/2010/main" val="59587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2F4A-DE6E-71FA-CFF3-436BB704BF1E}"/>
              </a:ext>
            </a:extLst>
          </p:cNvPr>
          <p:cNvSpPr>
            <a:spLocks noGrp="1"/>
          </p:cNvSpPr>
          <p:nvPr>
            <p:ph type="title"/>
          </p:nvPr>
        </p:nvSpPr>
        <p:spPr>
          <a:xfrm>
            <a:off x="646111" y="452718"/>
            <a:ext cx="9644935" cy="695598"/>
          </a:xfrm>
        </p:spPr>
        <p:txBody>
          <a:bodyPr/>
          <a:lstStyle/>
          <a:p>
            <a:r>
              <a:rPr lang="en-US" sz="3200" dirty="0"/>
              <a:t>OKI </a:t>
            </a:r>
            <a:r>
              <a:rPr lang="en-US" sz="3200"/>
              <a:t>Region Projected Households</a:t>
            </a:r>
            <a:endParaRPr lang="en-US" sz="3200" b="1" dirty="0"/>
          </a:p>
        </p:txBody>
      </p:sp>
      <p:pic>
        <p:nvPicPr>
          <p:cNvPr id="21" name="Picture 20">
            <a:extLst>
              <a:ext uri="{FF2B5EF4-FFF2-40B4-BE49-F238E27FC236}">
                <a16:creationId xmlns:a16="http://schemas.microsoft.com/office/drawing/2014/main" id="{4C88E566-96CE-1560-1524-512FAE5D58E8}"/>
              </a:ext>
            </a:extLst>
          </p:cNvPr>
          <p:cNvPicPr>
            <a:picLocks noChangeAspect="1"/>
          </p:cNvPicPr>
          <p:nvPr/>
        </p:nvPicPr>
        <p:blipFill rotWithShape="1">
          <a:blip r:embed="rId3"/>
          <a:srcRect t="90719"/>
          <a:stretch/>
        </p:blipFill>
        <p:spPr>
          <a:xfrm>
            <a:off x="0" y="6221506"/>
            <a:ext cx="12185904" cy="636494"/>
          </a:xfrm>
          <a:prstGeom prst="rect">
            <a:avLst/>
          </a:prstGeom>
        </p:spPr>
      </p:pic>
      <p:sp>
        <p:nvSpPr>
          <p:cNvPr id="91" name="TextBox 90">
            <a:extLst>
              <a:ext uri="{FF2B5EF4-FFF2-40B4-BE49-F238E27FC236}">
                <a16:creationId xmlns:a16="http://schemas.microsoft.com/office/drawing/2014/main" id="{FCB25C62-1160-D120-A750-165A2F545B96}"/>
              </a:ext>
            </a:extLst>
          </p:cNvPr>
          <p:cNvSpPr txBox="1"/>
          <p:nvPr/>
        </p:nvSpPr>
        <p:spPr>
          <a:xfrm>
            <a:off x="7393022" y="1358475"/>
            <a:ext cx="3900792" cy="2840620"/>
          </a:xfrm>
          <a:prstGeom prst="rect">
            <a:avLst/>
          </a:prstGeom>
        </p:spPr>
        <p:txBody>
          <a:bodyPr vert="horz" lIns="91440" tIns="45720" rIns="91440" bIns="45720" rtlCol="0">
            <a:normAutofit/>
          </a:bodyPr>
          <a:lstStyle/>
          <a:p>
            <a:pPr marL="742950" lvl="1" indent="-285750">
              <a:spcBef>
                <a:spcPts val="1000"/>
              </a:spcBef>
              <a:buClr>
                <a:schemeClr val="accent1"/>
              </a:buClr>
              <a:buSzPct val="80000"/>
              <a:buFont typeface="Wingdings 3" charset="2"/>
              <a:buChar char=""/>
            </a:pPr>
            <a:r>
              <a:rPr lang="en-US" dirty="0">
                <a:latin typeface="+mj-lt"/>
                <a:ea typeface="+mj-ea"/>
                <a:cs typeface="+mj-cs"/>
              </a:rPr>
              <a:t>Gain of 88,613 Households</a:t>
            </a:r>
          </a:p>
          <a:p>
            <a:pPr marL="1200150" lvl="2" indent="-285750">
              <a:spcBef>
                <a:spcPts val="1000"/>
              </a:spcBef>
              <a:buClr>
                <a:schemeClr val="accent1"/>
              </a:buClr>
              <a:buSzPct val="80000"/>
              <a:buFont typeface="Wingdings 3" charset="2"/>
              <a:buChar char=""/>
            </a:pPr>
            <a:r>
              <a:rPr lang="en-US" dirty="0">
                <a:latin typeface="+mj-lt"/>
                <a:ea typeface="+mj-ea"/>
                <a:cs typeface="+mj-cs"/>
              </a:rPr>
              <a:t>10.8% Increase</a:t>
            </a:r>
          </a:p>
          <a:p>
            <a:pPr marL="742950" lvl="1" indent="-285750">
              <a:spcBef>
                <a:spcPts val="1000"/>
              </a:spcBef>
              <a:buClr>
                <a:schemeClr val="accent1"/>
              </a:buClr>
              <a:buSzPct val="80000"/>
              <a:buFont typeface="Wingdings 3" charset="2"/>
              <a:buChar char=""/>
            </a:pPr>
            <a:r>
              <a:rPr lang="en-US" dirty="0">
                <a:latin typeface="+mj-lt"/>
                <a:ea typeface="+mj-ea"/>
                <a:cs typeface="+mj-cs"/>
              </a:rPr>
              <a:t>Number of Households grows, while overall size decline</a:t>
            </a:r>
          </a:p>
          <a:p>
            <a:pPr marL="1200150" lvl="2" indent="-285750">
              <a:spcBef>
                <a:spcPts val="1000"/>
              </a:spcBef>
              <a:buClr>
                <a:schemeClr val="accent1"/>
              </a:buClr>
              <a:buSzPct val="80000"/>
              <a:buFont typeface="Wingdings 3" charset="2"/>
              <a:buChar char=""/>
            </a:pPr>
            <a:r>
              <a:rPr lang="en-US" dirty="0">
                <a:latin typeface="+mj-lt"/>
                <a:ea typeface="+mj-ea"/>
                <a:cs typeface="+mj-cs"/>
              </a:rPr>
              <a:t>Decline in Household size projected to stabilize</a:t>
            </a:r>
          </a:p>
        </p:txBody>
      </p:sp>
      <p:graphicFrame>
        <p:nvGraphicFramePr>
          <p:cNvPr id="3" name="Chart 2">
            <a:extLst>
              <a:ext uri="{FF2B5EF4-FFF2-40B4-BE49-F238E27FC236}">
                <a16:creationId xmlns:a16="http://schemas.microsoft.com/office/drawing/2014/main" id="{108ABC87-7B1D-01BE-220B-9CC2C3682F32}"/>
              </a:ext>
            </a:extLst>
          </p:cNvPr>
          <p:cNvGraphicFramePr>
            <a:graphicFrameLocks/>
          </p:cNvGraphicFramePr>
          <p:nvPr>
            <p:extLst>
              <p:ext uri="{D42A27DB-BD31-4B8C-83A1-F6EECF244321}">
                <p14:modId xmlns:p14="http://schemas.microsoft.com/office/powerpoint/2010/main" val="723584143"/>
              </p:ext>
            </p:extLst>
          </p:nvPr>
        </p:nvGraphicFramePr>
        <p:xfrm>
          <a:off x="646110" y="1358475"/>
          <a:ext cx="6669089" cy="41084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E54D843B-DB77-0839-F058-5F66BCF60A4F}"/>
              </a:ext>
            </a:extLst>
          </p:cNvPr>
          <p:cNvGraphicFramePr>
            <a:graphicFrameLocks noGrp="1"/>
          </p:cNvGraphicFramePr>
          <p:nvPr>
            <p:extLst>
              <p:ext uri="{D42A27DB-BD31-4B8C-83A1-F6EECF244321}">
                <p14:modId xmlns:p14="http://schemas.microsoft.com/office/powerpoint/2010/main" val="656541334"/>
              </p:ext>
            </p:extLst>
          </p:nvPr>
        </p:nvGraphicFramePr>
        <p:xfrm>
          <a:off x="7665395" y="4199095"/>
          <a:ext cx="3958316" cy="1257198"/>
        </p:xfrm>
        <a:graphic>
          <a:graphicData uri="http://schemas.openxmlformats.org/drawingml/2006/table">
            <a:tbl>
              <a:tblPr firstRow="1" bandRow="1">
                <a:tableStyleId>{5C22544A-7EE6-4342-B048-85BDC9FD1C3A}</a:tableStyleId>
              </a:tblPr>
              <a:tblGrid>
                <a:gridCol w="1079771">
                  <a:extLst>
                    <a:ext uri="{9D8B030D-6E8A-4147-A177-3AD203B41FA5}">
                      <a16:colId xmlns:a16="http://schemas.microsoft.com/office/drawing/2014/main" val="3926129729"/>
                    </a:ext>
                  </a:extLst>
                </a:gridCol>
                <a:gridCol w="690664">
                  <a:extLst>
                    <a:ext uri="{9D8B030D-6E8A-4147-A177-3AD203B41FA5}">
                      <a16:colId xmlns:a16="http://schemas.microsoft.com/office/drawing/2014/main" val="1460496275"/>
                    </a:ext>
                  </a:extLst>
                </a:gridCol>
                <a:gridCol w="700391">
                  <a:extLst>
                    <a:ext uri="{9D8B030D-6E8A-4147-A177-3AD203B41FA5}">
                      <a16:colId xmlns:a16="http://schemas.microsoft.com/office/drawing/2014/main" val="3465731022"/>
                    </a:ext>
                  </a:extLst>
                </a:gridCol>
                <a:gridCol w="661481">
                  <a:extLst>
                    <a:ext uri="{9D8B030D-6E8A-4147-A177-3AD203B41FA5}">
                      <a16:colId xmlns:a16="http://schemas.microsoft.com/office/drawing/2014/main" val="465952875"/>
                    </a:ext>
                  </a:extLst>
                </a:gridCol>
                <a:gridCol w="826009">
                  <a:extLst>
                    <a:ext uri="{9D8B030D-6E8A-4147-A177-3AD203B41FA5}">
                      <a16:colId xmlns:a16="http://schemas.microsoft.com/office/drawing/2014/main" val="4079283427"/>
                    </a:ext>
                  </a:extLst>
                </a:gridCol>
              </a:tblGrid>
              <a:tr h="516153">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2020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2030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2040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2050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4517002"/>
                  </a:ext>
                </a:extLst>
              </a:tr>
              <a:tr h="563366">
                <a:tc>
                  <a:txBody>
                    <a:bodyPr/>
                    <a:lstStyle/>
                    <a:p>
                      <a:pPr algn="ctr" fontAlgn="b"/>
                      <a:r>
                        <a:rPr lang="en-US" sz="1600" b="0" i="0" u="none" strike="noStrike" dirty="0">
                          <a:solidFill>
                            <a:srgbClr val="000000"/>
                          </a:solidFill>
                          <a:effectLst/>
                          <a:latin typeface="Calibri" panose="020F0502020204030204" pitchFamily="34" charset="0"/>
                        </a:rPr>
                        <a:t>Average Household Size</a:t>
                      </a:r>
                    </a:p>
                  </a:txBody>
                  <a:tcPr marL="9525" marR="9525" marT="9525" marB="0" anchor="ctr"/>
                </a:tc>
                <a:tc>
                  <a:txBody>
                    <a:bodyPr/>
                    <a:lstStyle/>
                    <a:p>
                      <a:pPr algn="ctr" fontAlgn="b"/>
                      <a:r>
                        <a:rPr lang="en-US" sz="1600" b="0" u="none" strike="noStrike" dirty="0">
                          <a:effectLst/>
                        </a:rPr>
                        <a:t>2.54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mn-lt"/>
                        </a:rPr>
                        <a:t>2.44</a:t>
                      </a:r>
                    </a:p>
                  </a:txBody>
                  <a:tcPr marL="9525" marR="9525" marT="9525" marB="0" anchor="ctr"/>
                </a:tc>
                <a:tc>
                  <a:txBody>
                    <a:bodyPr/>
                    <a:lstStyle/>
                    <a:p>
                      <a:pPr algn="ctr" fontAlgn="b"/>
                      <a:r>
                        <a:rPr lang="en-US" sz="1600" b="0" i="0" u="none" strike="noStrike" dirty="0">
                          <a:solidFill>
                            <a:srgbClr val="000000"/>
                          </a:solidFill>
                          <a:effectLst/>
                          <a:latin typeface="+mn-lt"/>
                        </a:rPr>
                        <a:t>2.43</a:t>
                      </a:r>
                    </a:p>
                  </a:txBody>
                  <a:tcPr marL="9525" marR="9525" marT="9525" marB="0" anchor="ctr"/>
                </a:tc>
                <a:tc>
                  <a:txBody>
                    <a:bodyPr/>
                    <a:lstStyle/>
                    <a:p>
                      <a:pPr algn="ctr" fontAlgn="b"/>
                      <a:r>
                        <a:rPr lang="en-US" sz="1600" b="0" i="0" u="none" strike="noStrike" dirty="0">
                          <a:solidFill>
                            <a:srgbClr val="000000"/>
                          </a:solidFill>
                          <a:effectLst/>
                          <a:latin typeface="+mn-lt"/>
                        </a:rPr>
                        <a:t>2.43</a:t>
                      </a:r>
                    </a:p>
                  </a:txBody>
                  <a:tcPr marL="6350" marR="6350" marT="6350" marB="0" anchor="ctr"/>
                </a:tc>
                <a:extLst>
                  <a:ext uri="{0D108BD9-81ED-4DB2-BD59-A6C34878D82A}">
                    <a16:rowId xmlns:a16="http://schemas.microsoft.com/office/drawing/2014/main" val="226418539"/>
                  </a:ext>
                </a:extLst>
              </a:tr>
            </a:tbl>
          </a:graphicData>
        </a:graphic>
      </p:graphicFrame>
    </p:spTree>
    <p:extLst>
      <p:ext uri="{BB962C8B-B14F-4D97-AF65-F5344CB8AC3E}">
        <p14:creationId xmlns:p14="http://schemas.microsoft.com/office/powerpoint/2010/main" val="300617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a neighborhood&#10;&#10;Description automatically generated">
            <a:extLst>
              <a:ext uri="{FF2B5EF4-FFF2-40B4-BE49-F238E27FC236}">
                <a16:creationId xmlns:a16="http://schemas.microsoft.com/office/drawing/2014/main" id="{7D4963F9-665F-CE0A-0408-7FD1422A522A}"/>
              </a:ext>
            </a:extLst>
          </p:cNvPr>
          <p:cNvPicPr>
            <a:picLocks noChangeAspect="1"/>
          </p:cNvPicPr>
          <p:nvPr/>
        </p:nvPicPr>
        <p:blipFill>
          <a:blip r:embed="rId2"/>
          <a:stretch>
            <a:fillRect/>
          </a:stretch>
        </p:blipFill>
        <p:spPr>
          <a:xfrm>
            <a:off x="5690488" y="0"/>
            <a:ext cx="6504652" cy="6233738"/>
          </a:xfrm>
          <a:prstGeom prst="rect">
            <a:avLst/>
          </a:prstGeom>
        </p:spPr>
      </p:pic>
      <p:sp>
        <p:nvSpPr>
          <p:cNvPr id="2" name="Title 1">
            <a:extLst>
              <a:ext uri="{FF2B5EF4-FFF2-40B4-BE49-F238E27FC236}">
                <a16:creationId xmlns:a16="http://schemas.microsoft.com/office/drawing/2014/main" id="{3F9F2F4A-DE6E-71FA-CFF3-436BB704BF1E}"/>
              </a:ext>
            </a:extLst>
          </p:cNvPr>
          <p:cNvSpPr>
            <a:spLocks noGrp="1"/>
          </p:cNvSpPr>
          <p:nvPr>
            <p:ph type="title"/>
          </p:nvPr>
        </p:nvSpPr>
        <p:spPr>
          <a:xfrm>
            <a:off x="646111" y="452718"/>
            <a:ext cx="5257731" cy="1584804"/>
          </a:xfrm>
        </p:spPr>
        <p:txBody>
          <a:bodyPr/>
          <a:lstStyle/>
          <a:p>
            <a:r>
              <a:rPr lang="en-US" sz="2400" dirty="0"/>
              <a:t>OKI Region </a:t>
            </a:r>
            <a:br>
              <a:rPr lang="en-US" sz="2400" dirty="0"/>
            </a:br>
            <a:r>
              <a:rPr lang="en-US" sz="2400" dirty="0"/>
              <a:t>Projected Household Change</a:t>
            </a:r>
            <a:endParaRPr lang="en-US" sz="2400" b="1" dirty="0"/>
          </a:p>
        </p:txBody>
      </p:sp>
      <p:pic>
        <p:nvPicPr>
          <p:cNvPr id="21" name="Picture 20">
            <a:extLst>
              <a:ext uri="{FF2B5EF4-FFF2-40B4-BE49-F238E27FC236}">
                <a16:creationId xmlns:a16="http://schemas.microsoft.com/office/drawing/2014/main" id="{4C88E566-96CE-1560-1524-512FAE5D58E8}"/>
              </a:ext>
            </a:extLst>
          </p:cNvPr>
          <p:cNvPicPr>
            <a:picLocks noChangeAspect="1"/>
          </p:cNvPicPr>
          <p:nvPr/>
        </p:nvPicPr>
        <p:blipFill rotWithShape="1">
          <a:blip r:embed="rId3"/>
          <a:srcRect t="90719"/>
          <a:stretch/>
        </p:blipFill>
        <p:spPr>
          <a:xfrm>
            <a:off x="0" y="6221506"/>
            <a:ext cx="12185904" cy="636494"/>
          </a:xfrm>
          <a:prstGeom prst="rect">
            <a:avLst/>
          </a:prstGeom>
        </p:spPr>
      </p:pic>
      <p:sp>
        <p:nvSpPr>
          <p:cNvPr id="3" name="TextBox 2">
            <a:extLst>
              <a:ext uri="{FF2B5EF4-FFF2-40B4-BE49-F238E27FC236}">
                <a16:creationId xmlns:a16="http://schemas.microsoft.com/office/drawing/2014/main" id="{D8B7FBE5-F1C1-8076-8CF1-67E6AE7B0E20}"/>
              </a:ext>
            </a:extLst>
          </p:cNvPr>
          <p:cNvSpPr txBox="1"/>
          <p:nvPr/>
        </p:nvSpPr>
        <p:spPr>
          <a:xfrm>
            <a:off x="4137592" y="6393050"/>
            <a:ext cx="6401099" cy="261610"/>
          </a:xfrm>
          <a:prstGeom prst="rect">
            <a:avLst/>
          </a:prstGeom>
          <a:noFill/>
        </p:spPr>
        <p:txBody>
          <a:bodyPr wrap="square" rtlCol="0">
            <a:spAutoFit/>
          </a:bodyPr>
          <a:lstStyle/>
          <a:p>
            <a:r>
              <a:rPr lang="en-US" sz="1100" dirty="0"/>
              <a:t>US Census Bureau, 2010 and 2020 PL 94-171 Redistricting Data, Total Population</a:t>
            </a:r>
          </a:p>
        </p:txBody>
      </p:sp>
      <p:sp>
        <p:nvSpPr>
          <p:cNvPr id="11" name="TextBox 10">
            <a:extLst>
              <a:ext uri="{FF2B5EF4-FFF2-40B4-BE49-F238E27FC236}">
                <a16:creationId xmlns:a16="http://schemas.microsoft.com/office/drawing/2014/main" id="{8C54BE28-7A8F-7440-B829-80C31356B3DA}"/>
              </a:ext>
            </a:extLst>
          </p:cNvPr>
          <p:cNvSpPr txBox="1"/>
          <p:nvPr/>
        </p:nvSpPr>
        <p:spPr>
          <a:xfrm>
            <a:off x="9001480" y="4890495"/>
            <a:ext cx="1977655" cy="261610"/>
          </a:xfrm>
          <a:prstGeom prst="rect">
            <a:avLst/>
          </a:prstGeom>
          <a:noFill/>
        </p:spPr>
        <p:txBody>
          <a:bodyPr wrap="square" rtlCol="0">
            <a:spAutoFit/>
          </a:bodyPr>
          <a:lstStyle/>
          <a:p>
            <a:pPr algn="ctr"/>
            <a:r>
              <a:rPr lang="en-US" sz="1100" dirty="0">
                <a:solidFill>
                  <a:schemeClr val="tx1">
                    <a:lumMod val="65000"/>
                  </a:schemeClr>
                </a:solidFill>
                <a:effectLst>
                  <a:glow rad="63500">
                    <a:schemeClr val="tx1">
                      <a:alpha val="90000"/>
                    </a:schemeClr>
                  </a:glow>
                </a:effectLst>
              </a:rPr>
              <a:t>Campbell</a:t>
            </a:r>
          </a:p>
        </p:txBody>
      </p:sp>
      <p:sp>
        <p:nvSpPr>
          <p:cNvPr id="12" name="TextBox 11">
            <a:extLst>
              <a:ext uri="{FF2B5EF4-FFF2-40B4-BE49-F238E27FC236}">
                <a16:creationId xmlns:a16="http://schemas.microsoft.com/office/drawing/2014/main" id="{D14A7301-8B7B-32CE-0176-C162608F5439}"/>
              </a:ext>
            </a:extLst>
          </p:cNvPr>
          <p:cNvSpPr txBox="1"/>
          <p:nvPr/>
        </p:nvSpPr>
        <p:spPr>
          <a:xfrm>
            <a:off x="8080748" y="4830432"/>
            <a:ext cx="1977655" cy="261610"/>
          </a:xfrm>
          <a:prstGeom prst="rect">
            <a:avLst/>
          </a:prstGeom>
          <a:noFill/>
        </p:spPr>
        <p:txBody>
          <a:bodyPr wrap="square" rtlCol="0">
            <a:spAutoFit/>
          </a:bodyPr>
          <a:lstStyle/>
          <a:p>
            <a:pPr algn="ctr"/>
            <a:r>
              <a:rPr lang="en-US" sz="1100" dirty="0">
                <a:solidFill>
                  <a:schemeClr val="tx1">
                    <a:lumMod val="65000"/>
                  </a:schemeClr>
                </a:solidFill>
                <a:effectLst>
                  <a:glow rad="63500">
                    <a:schemeClr val="tx1">
                      <a:alpha val="90000"/>
                    </a:schemeClr>
                  </a:glow>
                </a:effectLst>
              </a:rPr>
              <a:t>Kenton</a:t>
            </a:r>
          </a:p>
        </p:txBody>
      </p:sp>
      <p:sp>
        <p:nvSpPr>
          <p:cNvPr id="13" name="TextBox 12">
            <a:extLst>
              <a:ext uri="{FF2B5EF4-FFF2-40B4-BE49-F238E27FC236}">
                <a16:creationId xmlns:a16="http://schemas.microsoft.com/office/drawing/2014/main" id="{7CDA82DE-A490-4110-F7BB-887FDC37D724}"/>
              </a:ext>
            </a:extLst>
          </p:cNvPr>
          <p:cNvSpPr txBox="1"/>
          <p:nvPr/>
        </p:nvSpPr>
        <p:spPr>
          <a:xfrm>
            <a:off x="10208249" y="3648698"/>
            <a:ext cx="1977655" cy="261610"/>
          </a:xfrm>
          <a:prstGeom prst="rect">
            <a:avLst/>
          </a:prstGeom>
          <a:noFill/>
        </p:spPr>
        <p:txBody>
          <a:bodyPr wrap="square" rtlCol="0">
            <a:spAutoFit/>
          </a:bodyPr>
          <a:lstStyle/>
          <a:p>
            <a:pPr algn="ctr"/>
            <a:r>
              <a:rPr lang="en-US" sz="1100" dirty="0">
                <a:solidFill>
                  <a:schemeClr val="tx1">
                    <a:lumMod val="65000"/>
                  </a:schemeClr>
                </a:solidFill>
                <a:effectLst>
                  <a:glow rad="63500">
                    <a:schemeClr val="tx1">
                      <a:alpha val="90000"/>
                    </a:schemeClr>
                  </a:glow>
                </a:effectLst>
              </a:rPr>
              <a:t>Clermont</a:t>
            </a:r>
          </a:p>
        </p:txBody>
      </p:sp>
      <p:sp>
        <p:nvSpPr>
          <p:cNvPr id="14" name="TextBox 13">
            <a:extLst>
              <a:ext uri="{FF2B5EF4-FFF2-40B4-BE49-F238E27FC236}">
                <a16:creationId xmlns:a16="http://schemas.microsoft.com/office/drawing/2014/main" id="{981D0641-CD96-4748-1D6C-CB1B9E343C05}"/>
              </a:ext>
            </a:extLst>
          </p:cNvPr>
          <p:cNvSpPr txBox="1"/>
          <p:nvPr/>
        </p:nvSpPr>
        <p:spPr>
          <a:xfrm>
            <a:off x="10363206" y="1838604"/>
            <a:ext cx="1977655" cy="261610"/>
          </a:xfrm>
          <a:prstGeom prst="rect">
            <a:avLst/>
          </a:prstGeom>
          <a:noFill/>
        </p:spPr>
        <p:txBody>
          <a:bodyPr wrap="square" rtlCol="0">
            <a:spAutoFit/>
          </a:bodyPr>
          <a:lstStyle/>
          <a:p>
            <a:pPr algn="ctr"/>
            <a:r>
              <a:rPr lang="en-US" sz="1100" dirty="0">
                <a:solidFill>
                  <a:schemeClr val="tx1">
                    <a:lumMod val="65000"/>
                  </a:schemeClr>
                </a:solidFill>
                <a:effectLst>
                  <a:glow rad="63500">
                    <a:schemeClr val="tx1">
                      <a:alpha val="90000"/>
                    </a:schemeClr>
                  </a:glow>
                </a:effectLst>
              </a:rPr>
              <a:t>Warren</a:t>
            </a:r>
          </a:p>
        </p:txBody>
      </p:sp>
      <p:sp>
        <p:nvSpPr>
          <p:cNvPr id="15" name="TextBox 14">
            <a:extLst>
              <a:ext uri="{FF2B5EF4-FFF2-40B4-BE49-F238E27FC236}">
                <a16:creationId xmlns:a16="http://schemas.microsoft.com/office/drawing/2014/main" id="{66A065DE-4111-D7F5-9157-4D86067B9964}"/>
              </a:ext>
            </a:extLst>
          </p:cNvPr>
          <p:cNvSpPr txBox="1"/>
          <p:nvPr/>
        </p:nvSpPr>
        <p:spPr>
          <a:xfrm>
            <a:off x="7848376" y="803043"/>
            <a:ext cx="1977655" cy="261610"/>
          </a:xfrm>
          <a:prstGeom prst="rect">
            <a:avLst/>
          </a:prstGeom>
          <a:noFill/>
        </p:spPr>
        <p:txBody>
          <a:bodyPr wrap="square" rtlCol="0">
            <a:spAutoFit/>
          </a:bodyPr>
          <a:lstStyle/>
          <a:p>
            <a:pPr algn="ctr"/>
            <a:r>
              <a:rPr lang="en-US" sz="1100" dirty="0">
                <a:solidFill>
                  <a:schemeClr val="tx1">
                    <a:lumMod val="65000"/>
                  </a:schemeClr>
                </a:solidFill>
                <a:effectLst>
                  <a:glow rad="63500">
                    <a:schemeClr val="tx1">
                      <a:alpha val="90000"/>
                    </a:schemeClr>
                  </a:glow>
                </a:effectLst>
              </a:rPr>
              <a:t>Butler</a:t>
            </a:r>
          </a:p>
        </p:txBody>
      </p:sp>
      <p:sp>
        <p:nvSpPr>
          <p:cNvPr id="16" name="TextBox 15">
            <a:extLst>
              <a:ext uri="{FF2B5EF4-FFF2-40B4-BE49-F238E27FC236}">
                <a16:creationId xmlns:a16="http://schemas.microsoft.com/office/drawing/2014/main" id="{E0B6FD2F-1A7A-DFCE-BDAE-B182C763E6E3}"/>
              </a:ext>
            </a:extLst>
          </p:cNvPr>
          <p:cNvSpPr txBox="1"/>
          <p:nvPr/>
        </p:nvSpPr>
        <p:spPr>
          <a:xfrm>
            <a:off x="7497397" y="3252158"/>
            <a:ext cx="1977655" cy="261610"/>
          </a:xfrm>
          <a:prstGeom prst="rect">
            <a:avLst/>
          </a:prstGeom>
          <a:noFill/>
        </p:spPr>
        <p:txBody>
          <a:bodyPr wrap="square" rtlCol="0">
            <a:spAutoFit/>
          </a:bodyPr>
          <a:lstStyle/>
          <a:p>
            <a:pPr algn="ctr"/>
            <a:r>
              <a:rPr lang="en-US" sz="1100" dirty="0">
                <a:solidFill>
                  <a:schemeClr val="tx1">
                    <a:lumMod val="65000"/>
                  </a:schemeClr>
                </a:solidFill>
                <a:effectLst>
                  <a:glow rad="63500">
                    <a:schemeClr val="tx1">
                      <a:alpha val="90000"/>
                    </a:schemeClr>
                  </a:glow>
                </a:effectLst>
              </a:rPr>
              <a:t>Hamilton</a:t>
            </a:r>
          </a:p>
        </p:txBody>
      </p:sp>
      <p:sp>
        <p:nvSpPr>
          <p:cNvPr id="17" name="TextBox 16">
            <a:extLst>
              <a:ext uri="{FF2B5EF4-FFF2-40B4-BE49-F238E27FC236}">
                <a16:creationId xmlns:a16="http://schemas.microsoft.com/office/drawing/2014/main" id="{C246B947-E84A-B954-2E32-7E401DB6EA11}"/>
              </a:ext>
            </a:extLst>
          </p:cNvPr>
          <p:cNvSpPr txBox="1"/>
          <p:nvPr/>
        </p:nvSpPr>
        <p:spPr>
          <a:xfrm>
            <a:off x="5700112" y="3077798"/>
            <a:ext cx="1977655" cy="261610"/>
          </a:xfrm>
          <a:prstGeom prst="rect">
            <a:avLst/>
          </a:prstGeom>
          <a:noFill/>
        </p:spPr>
        <p:txBody>
          <a:bodyPr wrap="square" rtlCol="0">
            <a:spAutoFit/>
          </a:bodyPr>
          <a:lstStyle/>
          <a:p>
            <a:pPr algn="ctr"/>
            <a:r>
              <a:rPr lang="en-US" sz="1100" dirty="0">
                <a:solidFill>
                  <a:schemeClr val="tx1">
                    <a:lumMod val="65000"/>
                  </a:schemeClr>
                </a:solidFill>
                <a:effectLst>
                  <a:glow rad="63500">
                    <a:schemeClr val="tx1">
                      <a:alpha val="90000"/>
                    </a:schemeClr>
                  </a:glow>
                </a:effectLst>
              </a:rPr>
              <a:t>Dearborn</a:t>
            </a:r>
          </a:p>
        </p:txBody>
      </p:sp>
      <p:sp>
        <p:nvSpPr>
          <p:cNvPr id="18" name="TextBox 17">
            <a:extLst>
              <a:ext uri="{FF2B5EF4-FFF2-40B4-BE49-F238E27FC236}">
                <a16:creationId xmlns:a16="http://schemas.microsoft.com/office/drawing/2014/main" id="{9C268B27-5443-8C35-5F02-94181B321AC9}"/>
              </a:ext>
            </a:extLst>
          </p:cNvPr>
          <p:cNvSpPr txBox="1"/>
          <p:nvPr/>
        </p:nvSpPr>
        <p:spPr>
          <a:xfrm>
            <a:off x="6859548" y="4658888"/>
            <a:ext cx="1977655" cy="261610"/>
          </a:xfrm>
          <a:prstGeom prst="rect">
            <a:avLst/>
          </a:prstGeom>
          <a:noFill/>
        </p:spPr>
        <p:txBody>
          <a:bodyPr wrap="square" rtlCol="0">
            <a:spAutoFit/>
          </a:bodyPr>
          <a:lstStyle/>
          <a:p>
            <a:pPr algn="ctr"/>
            <a:r>
              <a:rPr lang="en-US" sz="1100" dirty="0">
                <a:solidFill>
                  <a:schemeClr val="tx1">
                    <a:lumMod val="65000"/>
                  </a:schemeClr>
                </a:solidFill>
                <a:effectLst>
                  <a:glow rad="63500">
                    <a:schemeClr val="tx1">
                      <a:alpha val="90000"/>
                    </a:schemeClr>
                  </a:glow>
                </a:effectLst>
              </a:rPr>
              <a:t>Boone</a:t>
            </a:r>
          </a:p>
        </p:txBody>
      </p:sp>
      <p:sp>
        <p:nvSpPr>
          <p:cNvPr id="4" name="TextBox 3">
            <a:extLst>
              <a:ext uri="{FF2B5EF4-FFF2-40B4-BE49-F238E27FC236}">
                <a16:creationId xmlns:a16="http://schemas.microsoft.com/office/drawing/2014/main" id="{0E3E6371-CFD2-9E28-D192-4AFF6EEA22B9}"/>
              </a:ext>
            </a:extLst>
          </p:cNvPr>
          <p:cNvSpPr txBox="1"/>
          <p:nvPr/>
        </p:nvSpPr>
        <p:spPr>
          <a:xfrm>
            <a:off x="-92922" y="1483065"/>
            <a:ext cx="5360637" cy="2427243"/>
          </a:xfrm>
          <a:prstGeom prst="rect">
            <a:avLst/>
          </a:prstGeom>
        </p:spPr>
        <p:txBody>
          <a:bodyPr vert="horz" lIns="91440" tIns="45720" rIns="91440" bIns="45720" rtlCol="0">
            <a:normAutofit/>
          </a:bodyPr>
          <a:lstStyle/>
          <a:p>
            <a:pPr marL="742950" lvl="1" indent="-285750">
              <a:spcBef>
                <a:spcPts val="1000"/>
              </a:spcBef>
              <a:buClr>
                <a:schemeClr val="accent1"/>
              </a:buClr>
              <a:buSzPct val="80000"/>
              <a:buFont typeface="Wingdings 3" charset="2"/>
              <a:buChar char=""/>
            </a:pPr>
            <a:r>
              <a:rPr lang="en-US" dirty="0">
                <a:latin typeface="+mj-lt"/>
                <a:ea typeface="+mj-ea"/>
                <a:cs typeface="+mj-cs"/>
              </a:rPr>
              <a:t>Expected household growth in:</a:t>
            </a:r>
          </a:p>
          <a:p>
            <a:pPr marL="1200150" lvl="2" indent="-285750">
              <a:spcBef>
                <a:spcPts val="1000"/>
              </a:spcBef>
              <a:buClr>
                <a:schemeClr val="accent1"/>
              </a:buClr>
              <a:buSzPct val="80000"/>
              <a:buFont typeface="Wingdings 3" charset="2"/>
              <a:buChar char=""/>
            </a:pPr>
            <a:r>
              <a:rPr lang="en-US" dirty="0">
                <a:latin typeface="+mj-lt"/>
                <a:ea typeface="+mj-ea"/>
                <a:cs typeface="+mj-cs"/>
              </a:rPr>
              <a:t>Greenfield communities</a:t>
            </a:r>
          </a:p>
          <a:p>
            <a:pPr marL="1200150" lvl="2" indent="-285750">
              <a:spcBef>
                <a:spcPts val="1000"/>
              </a:spcBef>
              <a:buClr>
                <a:schemeClr val="accent1"/>
              </a:buClr>
              <a:buSzPct val="80000"/>
              <a:buFont typeface="Wingdings 3" charset="2"/>
              <a:buChar char=""/>
            </a:pPr>
            <a:r>
              <a:rPr lang="en-US" dirty="0">
                <a:latin typeface="+mj-lt"/>
                <a:ea typeface="+mj-ea"/>
                <a:cs typeface="+mj-cs"/>
              </a:rPr>
              <a:t>Dense infill on </a:t>
            </a:r>
            <a:r>
              <a:rPr lang="en-US" dirty="0" err="1">
                <a:latin typeface="+mj-lt"/>
                <a:ea typeface="+mj-ea"/>
                <a:cs typeface="+mj-cs"/>
              </a:rPr>
              <a:t>greyfield</a:t>
            </a:r>
            <a:r>
              <a:rPr lang="en-US" dirty="0">
                <a:latin typeface="+mj-lt"/>
                <a:ea typeface="+mj-ea"/>
                <a:cs typeface="+mj-cs"/>
              </a:rPr>
              <a:t> / brownfield sites in hot residential real estate markets</a:t>
            </a:r>
          </a:p>
          <a:p>
            <a:pPr marL="1200150" lvl="2" indent="-285750">
              <a:spcBef>
                <a:spcPts val="1000"/>
              </a:spcBef>
              <a:buClr>
                <a:schemeClr val="accent1"/>
              </a:buClr>
              <a:buSzPct val="80000"/>
              <a:buFont typeface="Wingdings 3" charset="2"/>
              <a:buChar char=""/>
            </a:pPr>
            <a:r>
              <a:rPr lang="en-US" dirty="0">
                <a:latin typeface="+mj-lt"/>
                <a:ea typeface="+mj-ea"/>
                <a:cs typeface="+mj-cs"/>
              </a:rPr>
              <a:t>Urban core &amp; nearby riverfront communities</a:t>
            </a:r>
          </a:p>
        </p:txBody>
      </p:sp>
      <p:sp>
        <p:nvSpPr>
          <p:cNvPr id="5" name="TextBox 4">
            <a:extLst>
              <a:ext uri="{FF2B5EF4-FFF2-40B4-BE49-F238E27FC236}">
                <a16:creationId xmlns:a16="http://schemas.microsoft.com/office/drawing/2014/main" id="{F61D4867-A9B5-EB80-D5A3-378A63C577CB}"/>
              </a:ext>
            </a:extLst>
          </p:cNvPr>
          <p:cNvSpPr txBox="1"/>
          <p:nvPr/>
        </p:nvSpPr>
        <p:spPr>
          <a:xfrm>
            <a:off x="-130515" y="3938483"/>
            <a:ext cx="5360637" cy="2427243"/>
          </a:xfrm>
          <a:prstGeom prst="rect">
            <a:avLst/>
          </a:prstGeom>
        </p:spPr>
        <p:txBody>
          <a:bodyPr vert="horz" lIns="91440" tIns="45720" rIns="91440" bIns="45720" rtlCol="0">
            <a:normAutofit/>
          </a:bodyPr>
          <a:lstStyle/>
          <a:p>
            <a:pPr marL="742950" lvl="1" indent="-285750">
              <a:spcBef>
                <a:spcPts val="1000"/>
              </a:spcBef>
              <a:buClr>
                <a:schemeClr val="accent1"/>
              </a:buClr>
              <a:buSzPct val="80000"/>
              <a:buFont typeface="Wingdings 3" charset="2"/>
              <a:buChar char=""/>
            </a:pPr>
            <a:r>
              <a:rPr lang="en-US" dirty="0">
                <a:latin typeface="+mj-lt"/>
                <a:ea typeface="+mj-ea"/>
                <a:cs typeface="+mj-cs"/>
              </a:rPr>
              <a:t>Expected household loss in:</a:t>
            </a:r>
          </a:p>
          <a:p>
            <a:pPr marL="1200150" lvl="2" indent="-285750">
              <a:spcBef>
                <a:spcPts val="1000"/>
              </a:spcBef>
              <a:buClr>
                <a:schemeClr val="accent1"/>
              </a:buClr>
              <a:buSzPct val="80000"/>
              <a:buFont typeface="Wingdings 3" charset="2"/>
              <a:buChar char=""/>
            </a:pPr>
            <a:r>
              <a:rPr lang="en-US" dirty="0">
                <a:latin typeface="+mj-lt"/>
                <a:ea typeface="+mj-ea"/>
                <a:cs typeface="+mj-cs"/>
              </a:rPr>
              <a:t>Aging built out suburban areas</a:t>
            </a:r>
          </a:p>
          <a:p>
            <a:pPr marL="1200150" lvl="2" indent="-285750">
              <a:spcBef>
                <a:spcPts val="1000"/>
              </a:spcBef>
              <a:buClr>
                <a:schemeClr val="accent1"/>
              </a:buClr>
              <a:buSzPct val="80000"/>
              <a:buFont typeface="Wingdings 3" charset="2"/>
              <a:buChar char=""/>
            </a:pPr>
            <a:r>
              <a:rPr lang="en-US" dirty="0">
                <a:latin typeface="+mj-lt"/>
                <a:ea typeface="+mj-ea"/>
                <a:cs typeface="+mj-cs"/>
              </a:rPr>
              <a:t>Distressed urban neighborhoods</a:t>
            </a:r>
          </a:p>
          <a:p>
            <a:pPr marL="1200150" lvl="2" indent="-285750">
              <a:spcBef>
                <a:spcPts val="1000"/>
              </a:spcBef>
              <a:buClr>
                <a:schemeClr val="accent1"/>
              </a:buClr>
              <a:buSzPct val="80000"/>
              <a:buFont typeface="Wingdings 3" charset="2"/>
              <a:buChar char=""/>
            </a:pPr>
            <a:r>
              <a:rPr lang="en-US" dirty="0">
                <a:latin typeface="+mj-lt"/>
                <a:ea typeface="+mj-ea"/>
                <a:cs typeface="+mj-cs"/>
              </a:rPr>
              <a:t>Rural Appalachian communities</a:t>
            </a:r>
          </a:p>
        </p:txBody>
      </p:sp>
    </p:spTree>
    <p:extLst>
      <p:ext uri="{BB962C8B-B14F-4D97-AF65-F5344CB8AC3E}">
        <p14:creationId xmlns:p14="http://schemas.microsoft.com/office/powerpoint/2010/main" val="3039815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2F4A-DE6E-71FA-CFF3-436BB704BF1E}"/>
              </a:ext>
            </a:extLst>
          </p:cNvPr>
          <p:cNvSpPr>
            <a:spLocks noGrp="1"/>
          </p:cNvSpPr>
          <p:nvPr>
            <p:ph type="title"/>
          </p:nvPr>
        </p:nvSpPr>
        <p:spPr>
          <a:xfrm>
            <a:off x="646111" y="452718"/>
            <a:ext cx="9677465" cy="695598"/>
          </a:xfrm>
        </p:spPr>
        <p:txBody>
          <a:bodyPr/>
          <a:lstStyle/>
          <a:p>
            <a:r>
              <a:rPr lang="en-US" sz="3200" dirty="0"/>
              <a:t>OKI Projected Labor </a:t>
            </a:r>
            <a:r>
              <a:rPr lang="en-US" sz="3200"/>
              <a:t>Force Participation Rates</a:t>
            </a:r>
            <a:endParaRPr lang="en-US" sz="3200" b="1" dirty="0"/>
          </a:p>
        </p:txBody>
      </p:sp>
      <p:pic>
        <p:nvPicPr>
          <p:cNvPr id="21" name="Picture 20">
            <a:extLst>
              <a:ext uri="{FF2B5EF4-FFF2-40B4-BE49-F238E27FC236}">
                <a16:creationId xmlns:a16="http://schemas.microsoft.com/office/drawing/2014/main" id="{4C88E566-96CE-1560-1524-512FAE5D58E8}"/>
              </a:ext>
            </a:extLst>
          </p:cNvPr>
          <p:cNvPicPr>
            <a:picLocks noChangeAspect="1"/>
          </p:cNvPicPr>
          <p:nvPr/>
        </p:nvPicPr>
        <p:blipFill rotWithShape="1">
          <a:blip r:embed="rId3"/>
          <a:srcRect t="90719"/>
          <a:stretch/>
        </p:blipFill>
        <p:spPr>
          <a:xfrm>
            <a:off x="0" y="6221506"/>
            <a:ext cx="12185904" cy="636494"/>
          </a:xfrm>
          <a:prstGeom prst="rect">
            <a:avLst/>
          </a:prstGeom>
        </p:spPr>
      </p:pic>
      <p:sp>
        <p:nvSpPr>
          <p:cNvPr id="54" name="TextBox 53">
            <a:extLst>
              <a:ext uri="{FF2B5EF4-FFF2-40B4-BE49-F238E27FC236}">
                <a16:creationId xmlns:a16="http://schemas.microsoft.com/office/drawing/2014/main" id="{2D2B2772-E119-A301-7433-5B88E976E9DD}"/>
              </a:ext>
            </a:extLst>
          </p:cNvPr>
          <p:cNvSpPr txBox="1"/>
          <p:nvPr/>
        </p:nvSpPr>
        <p:spPr>
          <a:xfrm>
            <a:off x="4137592" y="6393050"/>
            <a:ext cx="6401099" cy="430887"/>
          </a:xfrm>
          <a:prstGeom prst="rect">
            <a:avLst/>
          </a:prstGeom>
          <a:noFill/>
        </p:spPr>
        <p:txBody>
          <a:bodyPr wrap="square" rtlCol="0">
            <a:spAutoFit/>
          </a:bodyPr>
          <a:lstStyle/>
          <a:p>
            <a:r>
              <a:rPr lang="en-US" sz="1100" dirty="0">
                <a:hlinkClick r:id="rId4"/>
              </a:rPr>
              <a:t>https://www.bls.gov/news.release/pdf/ecopro.pdf</a:t>
            </a:r>
            <a:endParaRPr lang="en-US" sz="1100" dirty="0"/>
          </a:p>
          <a:p>
            <a:endParaRPr lang="en-US" sz="1100" dirty="0"/>
          </a:p>
        </p:txBody>
      </p:sp>
      <p:sp>
        <p:nvSpPr>
          <p:cNvPr id="5" name="TextBox 4">
            <a:extLst>
              <a:ext uri="{FF2B5EF4-FFF2-40B4-BE49-F238E27FC236}">
                <a16:creationId xmlns:a16="http://schemas.microsoft.com/office/drawing/2014/main" id="{A09A7FDA-694C-C806-60E7-7765B9A921CD}"/>
              </a:ext>
            </a:extLst>
          </p:cNvPr>
          <p:cNvSpPr txBox="1"/>
          <p:nvPr/>
        </p:nvSpPr>
        <p:spPr>
          <a:xfrm>
            <a:off x="277711" y="3818078"/>
            <a:ext cx="11480180" cy="2014349"/>
          </a:xfrm>
          <a:prstGeom prst="rect">
            <a:avLst/>
          </a:prstGeom>
        </p:spPr>
        <p:txBody>
          <a:bodyPr vert="horz" lIns="91440" tIns="45720" rIns="91440" bIns="45720" rtlCol="0">
            <a:normAutofit/>
          </a:bodyPr>
          <a:lstStyle/>
          <a:p>
            <a:pPr marL="742950" lvl="1" indent="-285750">
              <a:spcBef>
                <a:spcPts val="1000"/>
              </a:spcBef>
              <a:buClr>
                <a:schemeClr val="accent1"/>
              </a:buClr>
              <a:buSzPct val="80000"/>
              <a:buFont typeface="Wingdings 3" charset="2"/>
              <a:buChar char=""/>
            </a:pPr>
            <a:r>
              <a:rPr lang="en-US" dirty="0">
                <a:latin typeface="+mj-lt"/>
                <a:ea typeface="+mj-ea"/>
                <a:cs typeface="+mj-cs"/>
              </a:rPr>
              <a:t>Workers approaching retirement age and those over 65 are projected to be more likely to work</a:t>
            </a:r>
          </a:p>
          <a:p>
            <a:pPr marL="742950" lvl="1" indent="-285750">
              <a:spcBef>
                <a:spcPts val="1000"/>
              </a:spcBef>
              <a:buClr>
                <a:schemeClr val="accent1"/>
              </a:buClr>
              <a:buSzPct val="80000"/>
              <a:buFont typeface="Wingdings 3" charset="2"/>
              <a:buChar char=""/>
            </a:pPr>
            <a:r>
              <a:rPr lang="en-US" dirty="0">
                <a:latin typeface="+mj-lt"/>
                <a:ea typeface="+mj-ea"/>
                <a:cs typeface="+mj-cs"/>
              </a:rPr>
              <a:t>Workers in the 25 to 45 age range are projected slight declines due to the rising cost of childcare and furthering education through post-secondary options</a:t>
            </a:r>
          </a:p>
          <a:p>
            <a:pPr marL="742950" lvl="1" indent="-285750">
              <a:spcBef>
                <a:spcPts val="1000"/>
              </a:spcBef>
              <a:buClr>
                <a:schemeClr val="accent1"/>
              </a:buClr>
              <a:buSzPct val="80000"/>
              <a:buFont typeface="Wingdings 3" charset="2"/>
              <a:buChar char=""/>
            </a:pPr>
            <a:r>
              <a:rPr lang="en-US" dirty="0">
                <a:latin typeface="+mj-lt"/>
                <a:ea typeface="+mj-ea"/>
                <a:cs typeface="+mj-cs"/>
              </a:rPr>
              <a:t>Workers in the 15 to 24 age range are projected to see slight declines due to a projected return to a more balanced labor market and more in post-secondary education</a:t>
            </a:r>
          </a:p>
        </p:txBody>
      </p:sp>
      <p:pic>
        <p:nvPicPr>
          <p:cNvPr id="6" name="Picture 5" descr="A screenshot of a graph&#10;&#10;Description automatically generated">
            <a:extLst>
              <a:ext uri="{FF2B5EF4-FFF2-40B4-BE49-F238E27FC236}">
                <a16:creationId xmlns:a16="http://schemas.microsoft.com/office/drawing/2014/main" id="{61E31BD5-FD54-E748-BDF2-CB16BE3C98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875" y="1148316"/>
            <a:ext cx="10388708" cy="2185402"/>
          </a:xfrm>
          <a:prstGeom prst="rect">
            <a:avLst/>
          </a:prstGeom>
        </p:spPr>
      </p:pic>
    </p:spTree>
    <p:extLst>
      <p:ext uri="{BB962C8B-B14F-4D97-AF65-F5344CB8AC3E}">
        <p14:creationId xmlns:p14="http://schemas.microsoft.com/office/powerpoint/2010/main" val="2316625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11800</TotalTime>
  <Words>1227</Words>
  <Application>Microsoft Office PowerPoint</Application>
  <PresentationFormat>Widescreen</PresentationFormat>
  <Paragraphs>203</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Times</vt:lpstr>
      <vt:lpstr>Times New Roman</vt:lpstr>
      <vt:lpstr>Wingdings 3</vt:lpstr>
      <vt:lpstr>Ion</vt:lpstr>
      <vt:lpstr>PowerPoint Presentation</vt:lpstr>
      <vt:lpstr>Project Suggestions</vt:lpstr>
      <vt:lpstr>OKI Region Demographic for Metropolitan Transportation Plan – Michael Outrich, OKI Staff  Background</vt:lpstr>
      <vt:lpstr>Population Trends</vt:lpstr>
      <vt:lpstr>OKI Population by Generation</vt:lpstr>
      <vt:lpstr>OKI Region Age Cohort Projection</vt:lpstr>
      <vt:lpstr>OKI Region Projected Households</vt:lpstr>
      <vt:lpstr>OKI Region  Projected Household Change</vt:lpstr>
      <vt:lpstr>OKI Projected Labor Force Participation Rates</vt:lpstr>
      <vt:lpstr>OKI Projected Job Sector Changes</vt:lpstr>
      <vt:lpstr>Work From Home</vt:lpstr>
      <vt:lpstr>Commuting Destinations</vt:lpstr>
      <vt:lpstr>Commuting Mode</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Sized for Widescreen</dc:title>
  <dc:creator>Microsoft Office User</dc:creator>
  <cp:lastModifiedBy>Regina Fields</cp:lastModifiedBy>
  <cp:revision>117</cp:revision>
  <dcterms:created xsi:type="dcterms:W3CDTF">2019-10-31T01:10:29Z</dcterms:created>
  <dcterms:modified xsi:type="dcterms:W3CDTF">2023-09-14T13:08:18Z</dcterms:modified>
</cp:coreProperties>
</file>