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95" r:id="rId2"/>
    <p:sldId id="264" r:id="rId3"/>
    <p:sldId id="265" r:id="rId4"/>
    <p:sldId id="263" r:id="rId5"/>
    <p:sldId id="360" r:id="rId6"/>
    <p:sldId id="350" r:id="rId7"/>
    <p:sldId id="351" r:id="rId8"/>
    <p:sldId id="352" r:id="rId9"/>
    <p:sldId id="353" r:id="rId10"/>
    <p:sldId id="354" r:id="rId11"/>
    <p:sldId id="355" r:id="rId12"/>
    <p:sldId id="356" r:id="rId13"/>
    <p:sldId id="358" r:id="rId14"/>
    <p:sldId id="359" r:id="rId15"/>
    <p:sldId id="36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nn Spreckelmeier" initials="JS" lastIdx="2" clrIdx="0">
    <p:extLst>
      <p:ext uri="{19B8F6BF-5375-455C-9EA6-DF929625EA0E}">
        <p15:presenceInfo xmlns:p15="http://schemas.microsoft.com/office/powerpoint/2012/main" userId="S-1-5-21-1409614660-507408296-1846952604-15374" providerId="AD"/>
      </p:ext>
    </p:extLst>
  </p:cmAuthor>
  <p:cmAuthor id="2" name="Andy Reser" initials="AR" lastIdx="1" clrIdx="1">
    <p:extLst>
      <p:ext uri="{19B8F6BF-5375-455C-9EA6-DF929625EA0E}">
        <p15:presenceInfo xmlns:p15="http://schemas.microsoft.com/office/powerpoint/2012/main" userId="S::areser@oki.org::db873003-2154-49da-a3b1-1d0555c7955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09" autoAdjust="0"/>
    <p:restoredTop sz="88249" autoAdjust="0"/>
  </p:normalViewPr>
  <p:slideViewPr>
    <p:cSldViewPr snapToGrid="0" snapToObjects="1">
      <p:cViewPr varScale="1">
        <p:scale>
          <a:sx n="84" d="100"/>
          <a:sy n="84" d="100"/>
        </p:scale>
        <p:origin x="126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3-06-05T09:55:09.817" idx="1">
    <p:pos x="6612" y="2347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2-18T14:50:30.904" idx="1">
    <p:pos x="10" y="10"/>
    <p:text>Comment from BOb: UPDATE AMOUNT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2-18T14:50:30.904" idx="2">
    <p:pos x="10" y="10"/>
    <p:text>Comment from BOb: UPDATE AMOUNT</p:text>
    <p:extLst>
      <p:ext uri="{C676402C-5697-4E1C-873F-D02D1690AC5C}">
        <p15:threadingInfo xmlns:p15="http://schemas.microsoft.com/office/powerpoint/2012/main" timeZoneBias="30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99F53E-2083-594D-ABC0-9902BF029B98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A38D92-0756-0F46-8DAB-46016005A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64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A38D92-0756-0F46-8DAB-46016005AB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985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7DBAA-FA98-471E-9878-80DC5EA99B5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554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7DBAA-FA98-471E-9878-80DC5EA99B5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227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table shows important details on requirements, extent and amounts available by fund type.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7DBAA-FA98-471E-9878-80DC5EA99B5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423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 applications in Ohio and 2 in Kentucky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A38D92-0756-0F46-8DAB-46016005AB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3584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 scoring factors for a maximum of 60 points. We believe we have enough funds to cover all the projects. Even in Kentucky, if we include FY24 money, we have enough.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7DBAA-FA98-471E-9878-80DC5EA99B5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161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Possibly a new call </a:t>
            </a:r>
            <a:r>
              <a:rPr lang="en-US"/>
              <a:t>for projects in the Fall.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A38D92-0756-0F46-8DAB-46016005AB8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403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CC80F-9AAE-7C46-893A-2387E193D4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4BA47B-423A-7543-B4E7-16BBEC5A07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519F0A-D741-1D49-AFC5-89A44786F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6083-5C48-B041-8E47-BCD99B601102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E79C2-2FB9-7548-ACFD-3E835E6C3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2AD7C2-3CD3-2044-A67A-35E83DCF3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E667B-2442-6342-BFE3-0F96BA270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574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EC37D-89BD-3743-B180-088A56471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AEE345-22EB-3341-AB45-9DFEB841B0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3D658-F8C4-C74D-BDF7-DE4D281D2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6083-5C48-B041-8E47-BCD99B601102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4C108C-C27B-1943-B010-B8054E160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F293B0-8E4C-FE4E-8BF7-8479BB857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E667B-2442-6342-BFE3-0F96BA270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703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077C9B-9913-6944-AE3B-6DA9A41CE4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F273FD-BBA6-9D46-8F6F-5B735B311A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817466-E705-EB44-9F18-6A377BA41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6083-5C48-B041-8E47-BCD99B601102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4F8C8E-F587-6142-B776-DAB70F211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EFC2E-C326-1245-821C-0C94A1A5F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E667B-2442-6342-BFE3-0F96BA270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109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09600" y="1600205"/>
            <a:ext cx="53848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259237" y="6400418"/>
            <a:ext cx="32316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229935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1A6CD-F009-F24D-AABB-125278A5A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594C13-FD16-864B-B30C-7E35BBB41B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C18B55-F230-0F48-AB76-532B9FAFD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6083-5C48-B041-8E47-BCD99B601102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9D120C-8C57-FE4F-BE46-AFC286C7E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510A7-1756-D643-8FF8-6F346C540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E667B-2442-6342-BFE3-0F96BA270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371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A0028-E114-3B47-B854-4B70A3319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7A2FA7-39B2-4440-A0DD-6D101145C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98A4E8-4694-B649-950D-516948F7D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6083-5C48-B041-8E47-BCD99B601102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34CE5B-F8BD-F44F-A5DB-7F3785040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802177-2C00-F24E-BF41-08D6A0C33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E667B-2442-6342-BFE3-0F96BA270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641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CA475-4DB8-0B4C-B9C3-B04A4A2B0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A79A41-19BF-1A42-9695-7366431490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E4D2D8-771B-6B4E-A49F-7DB0C64421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DC3CD0-E479-054A-AA64-2DF801AB6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6083-5C48-B041-8E47-BCD99B601102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FD96CA-E476-8F40-97AD-E946F8FD4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FBA5F2-A0E9-9740-9202-C9F44E761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E667B-2442-6342-BFE3-0F96BA270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964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F1B63-44A5-F540-9D27-35FB02B7A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D982BF-263E-2743-BA84-A45F6255C0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A5E5D9-1312-E048-B79B-C9914CF6C5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CFAAFD-DC72-534D-968A-271CD95A1F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B0E63E-4B51-E44C-8EC3-B4FF03A4C5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94ABD3-3003-4D4E-A317-1FF9428B5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6083-5C48-B041-8E47-BCD99B601102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167926-7A32-C64C-96C7-2C74BF260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300963-BB26-8D44-9837-C68388756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E667B-2442-6342-BFE3-0F96BA270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631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3962E-FD93-5540-B838-95EAB8916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2117A4-7213-E149-B453-CDA57163C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6083-5C48-B041-8E47-BCD99B601102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E95D7E-44AA-4C4E-B545-5B144963D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C4E6B5-A4F2-A84B-9507-8B46176C6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E667B-2442-6342-BFE3-0F96BA270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317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874C0E-7FD1-2040-ACBD-F0ECA56F2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6083-5C48-B041-8E47-BCD99B601102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BD07D2-7985-8643-BA38-211F66CBB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9E57A0-F8BF-474E-ADCE-E2D5E3C0B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E667B-2442-6342-BFE3-0F96BA270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0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3C933-0758-D346-8951-94D945BF2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69ADF-20FE-6343-8D9A-9176FFE2F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7FFAE0-D41B-4E45-A148-1388010486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A96E3A-27BA-6942-9403-82B5F3E03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6083-5C48-B041-8E47-BCD99B601102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F23E2C-DD3E-B042-82E7-0A63FA032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F543BD-9FB6-6345-B7A0-0F80370AB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E667B-2442-6342-BFE3-0F96BA270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302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0C047-4569-B04E-BCD4-BD051C21A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C1B7A1-C889-DD44-8B87-FDF5A3E51F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186DDD-BC9F-F34F-AB77-0723061337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6575BE-C47C-EF4B-A8EB-5357C35E5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6083-5C48-B041-8E47-BCD99B601102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7B237B-6387-A144-A54D-5649E32F3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AFFB98-5CDA-3D41-AAFC-631B820D4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E667B-2442-6342-BFE3-0F96BA270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780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7FBB2D-6F57-784F-9A4C-5CD775765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50B301-D07E-3C46-B073-404E0BE3F1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BEA339-EF92-714C-B5F6-7796496468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D6083-5C48-B041-8E47-BCD99B601102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ADFF87-239E-9C41-80AE-B8F02B4158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B3FF6-67BE-C345-BABC-7C776A1D9F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E667B-2442-6342-BFE3-0F96BA270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974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3.xml"/><Relationship Id="rId4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D76E834-C006-684A-8014-00F47F1841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" y="0"/>
            <a:ext cx="12185904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951FDFF-A407-614F-8581-D49676988BB1}"/>
              </a:ext>
            </a:extLst>
          </p:cNvPr>
          <p:cNvSpPr txBox="1">
            <a:spLocks/>
          </p:cNvSpPr>
          <p:nvPr/>
        </p:nvSpPr>
        <p:spPr>
          <a:xfrm>
            <a:off x="683491" y="1460811"/>
            <a:ext cx="10815782" cy="1658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</a:rPr>
              <a:t>OKI Carbon Reduction Pilot Program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Project Selection</a:t>
            </a:r>
          </a:p>
          <a:p>
            <a:pPr algn="ctr"/>
            <a:endParaRPr lang="en-US" sz="2400" b="1" dirty="0">
              <a:solidFill>
                <a:schemeClr val="bg1"/>
              </a:solidFill>
              <a:latin typeface="+mn-lt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1B33976-7581-604A-9CFB-D9C1EDB63954}"/>
              </a:ext>
            </a:extLst>
          </p:cNvPr>
          <p:cNvSpPr txBox="1">
            <a:spLocks/>
          </p:cNvSpPr>
          <p:nvPr/>
        </p:nvSpPr>
        <p:spPr>
          <a:xfrm>
            <a:off x="1524000" y="2509602"/>
            <a:ext cx="9144000" cy="1572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</a:rPr>
              <a:t>ICC June 6, 2023</a:t>
            </a:r>
          </a:p>
        </p:txBody>
      </p:sp>
    </p:spTree>
    <p:extLst>
      <p:ext uri="{BB962C8B-B14F-4D97-AF65-F5344CB8AC3E}">
        <p14:creationId xmlns:p14="http://schemas.microsoft.com/office/powerpoint/2010/main" val="2997420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33" y="0"/>
            <a:ext cx="12185905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Hamilton County Department of Environmental Services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Four Level 2 Chargers</a:t>
            </a:r>
          </a:p>
          <a:p>
            <a:pPr lvl="1"/>
            <a:r>
              <a:rPr lang="en-US" dirty="0"/>
              <a:t>Parking lot of HCDOES facility (Civic Center Dr)</a:t>
            </a:r>
          </a:p>
          <a:p>
            <a:pPr lvl="1"/>
            <a:r>
              <a:rPr lang="en-US" dirty="0"/>
              <a:t>Requesting turn-key provider to cover unit cost, maintenance and operation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E3AD35-73E5-47F7-8AEF-659C3674F3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43410" y="1825625"/>
            <a:ext cx="4410389" cy="4351338"/>
          </a:xfrm>
        </p:spPr>
        <p:txBody>
          <a:bodyPr>
            <a:normAutofit/>
          </a:bodyPr>
          <a:lstStyle/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  <a:tabLst>
                <a:tab pos="2743200" algn="r"/>
              </a:tabLst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Federal Funds	         $32,610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  <a:tabLst>
                <a:tab pos="2743200" algn="r"/>
              </a:tabLst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Local (20% match)   </a:t>
            </a:r>
            <a:r>
              <a:rPr lang="en-US" sz="2400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$8,170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  <a:tabLst>
                <a:tab pos="2743200" algn="r"/>
              </a:tabLst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Total Estimate	         $40,800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5281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33" y="0"/>
            <a:ext cx="12185905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City of Hamilton – 2216 S. Erie Blvd.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Four DCFC’s</a:t>
            </a:r>
          </a:p>
          <a:p>
            <a:pPr lvl="1"/>
            <a:r>
              <a:rPr lang="en-US" dirty="0"/>
              <a:t>Adjacent to City of Hamilton Public Works and CNG Filling Station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E3AD35-73E5-47F7-8AEF-659C3674F3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43410" y="1825625"/>
            <a:ext cx="4410389" cy="4351338"/>
          </a:xfrm>
        </p:spPr>
        <p:txBody>
          <a:bodyPr>
            <a:normAutofit/>
          </a:bodyPr>
          <a:lstStyle/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  <a:tabLst>
                <a:tab pos="2743200" algn="r"/>
              </a:tabLst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Federal Funds	         $292,528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  <a:tabLst>
                <a:tab pos="2743200" algn="r"/>
              </a:tabLst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Local (20% match)   </a:t>
            </a:r>
            <a:r>
              <a:rPr lang="en-US" sz="2400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$73,132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  <a:tabLst>
                <a:tab pos="2743200" algn="r"/>
              </a:tabLst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Total Estimate	         $365,660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97547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33" y="0"/>
            <a:ext cx="12185905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City of Hamilton – 141 Market Street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Two DCFC’s</a:t>
            </a:r>
          </a:p>
          <a:p>
            <a:pPr lvl="1"/>
            <a:r>
              <a:rPr lang="en-US" dirty="0"/>
              <a:t>Existing surface lot on Market Street</a:t>
            </a:r>
          </a:p>
          <a:p>
            <a:pPr lvl="1"/>
            <a:r>
              <a:rPr lang="en-US" dirty="0"/>
              <a:t>Install electric connections for an additional two future chargers.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E3AD35-73E5-47F7-8AEF-659C3674F3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43410" y="1825625"/>
            <a:ext cx="4410389" cy="4351338"/>
          </a:xfrm>
        </p:spPr>
        <p:txBody>
          <a:bodyPr>
            <a:normAutofit/>
          </a:bodyPr>
          <a:lstStyle/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  <a:tabLst>
                <a:tab pos="2743200" algn="r"/>
              </a:tabLst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Federal Funds	         $148,624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  <a:tabLst>
                <a:tab pos="2743200" algn="r"/>
              </a:tabLst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Local (20% match)   </a:t>
            </a:r>
            <a:r>
              <a:rPr lang="en-US" sz="2400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$37,156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  <a:tabLst>
                <a:tab pos="2743200" algn="r"/>
              </a:tabLst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Total Estimate	         $185,780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39308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33" y="0"/>
            <a:ext cx="12185905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City of Trenton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Two DCFC’s</a:t>
            </a:r>
          </a:p>
          <a:p>
            <a:pPr lvl="1"/>
            <a:r>
              <a:rPr lang="en-US" dirty="0"/>
              <a:t>City Hall parking lot, 11 East State Street</a:t>
            </a:r>
          </a:p>
          <a:p>
            <a:r>
              <a:rPr lang="en-US" sz="2400" u="sng" dirty="0"/>
              <a:t>NOT RECOMMENDED</a:t>
            </a:r>
            <a:r>
              <a:rPr lang="en-US" sz="2400" dirty="0"/>
              <a:t>: Incomplete information provided in application</a:t>
            </a:r>
          </a:p>
          <a:p>
            <a:endParaRPr lang="en-US" sz="24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E3AD35-73E5-47F7-8AEF-659C3674F3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43410" y="1825625"/>
            <a:ext cx="4410389" cy="4351338"/>
          </a:xfrm>
        </p:spPr>
        <p:txBody>
          <a:bodyPr>
            <a:normAutofit/>
          </a:bodyPr>
          <a:lstStyle/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  <a:tabLst>
                <a:tab pos="2743200" algn="r"/>
              </a:tabLst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Federal Funds	         $30,000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  <a:tabLst>
                <a:tab pos="2743200" algn="r"/>
              </a:tabLst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Local (45% match)  </a:t>
            </a:r>
            <a:r>
              <a:rPr lang="en-US" sz="2400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$25,000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  <a:tabLst>
                <a:tab pos="2743200" algn="r"/>
              </a:tabLst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Total Estimate	         $55,000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70757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" y="0"/>
            <a:ext cx="12185905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524000" y="-20864"/>
            <a:ext cx="9144000" cy="914400"/>
          </a:xfrm>
          <a:prstGeom prst="rect">
            <a:avLst/>
          </a:prstGeom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75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75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75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75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75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342900" algn="l" rtl="0" fontAlgn="base">
              <a:spcBef>
                <a:spcPct val="0"/>
              </a:spcBef>
              <a:spcAft>
                <a:spcPct val="0"/>
              </a:spcAft>
              <a:defRPr sz="3075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685800" algn="l" rtl="0" fontAlgn="base">
              <a:spcBef>
                <a:spcPct val="0"/>
              </a:spcBef>
              <a:spcAft>
                <a:spcPct val="0"/>
              </a:spcAft>
              <a:defRPr sz="3075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028700" algn="l" rtl="0" fontAlgn="base">
              <a:spcBef>
                <a:spcPct val="0"/>
              </a:spcBef>
              <a:spcAft>
                <a:spcPct val="0"/>
              </a:spcAft>
              <a:defRPr sz="3075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371600" algn="l" rtl="0" fontAlgn="base">
              <a:spcBef>
                <a:spcPct val="0"/>
              </a:spcBef>
              <a:spcAft>
                <a:spcPct val="0"/>
              </a:spcAft>
              <a:defRPr sz="3075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defTabSz="576263">
              <a:defRPr/>
            </a:pPr>
            <a:r>
              <a:rPr lang="en-US" sz="4100" b="0" dirty="0">
                <a:solidFill>
                  <a:sysClr val="windowText" lastClr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2023 Pilot Program Scoring</a:t>
            </a:r>
            <a:endParaRPr lang="en-US" sz="4100" b="0" dirty="0">
              <a:solidFill>
                <a:srgbClr val="464646"/>
              </a:solidFill>
              <a:effectLst/>
              <a:latin typeface="Lucida Sans Unicode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9562F6-156E-4C20-B36F-5AEFA0FA2C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4450" y="607102"/>
            <a:ext cx="9720262" cy="562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001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9768BEE-FB83-419A-BF29-75DBFCC359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" y="0"/>
            <a:ext cx="12185905" cy="6858000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97E5851-AEB6-4F21-B079-5907D16E27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29885"/>
              </p:ext>
            </p:extLst>
          </p:nvPr>
        </p:nvGraphicFramePr>
        <p:xfrm>
          <a:off x="1916349" y="820350"/>
          <a:ext cx="7918316" cy="29442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61617">
                  <a:extLst>
                    <a:ext uri="{9D8B030D-6E8A-4147-A177-3AD203B41FA5}">
                      <a16:colId xmlns:a16="http://schemas.microsoft.com/office/drawing/2014/main" val="2461373844"/>
                    </a:ext>
                  </a:extLst>
                </a:gridCol>
                <a:gridCol w="1406487">
                  <a:extLst>
                    <a:ext uri="{9D8B030D-6E8A-4147-A177-3AD203B41FA5}">
                      <a16:colId xmlns:a16="http://schemas.microsoft.com/office/drawing/2014/main" val="3138900419"/>
                    </a:ext>
                  </a:extLst>
                </a:gridCol>
                <a:gridCol w="1250212">
                  <a:extLst>
                    <a:ext uri="{9D8B030D-6E8A-4147-A177-3AD203B41FA5}">
                      <a16:colId xmlns:a16="http://schemas.microsoft.com/office/drawing/2014/main" val="3539625881"/>
                    </a:ext>
                  </a:extLst>
                </a:gridCol>
              </a:tblGrid>
              <a:tr h="58885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300"/>
                        </a:spcAft>
                        <a:tabLst>
                          <a:tab pos="228600" algn="r"/>
                          <a:tab pos="342900" algn="l"/>
                          <a:tab pos="2971800" algn="r"/>
                          <a:tab pos="3886200" algn="r"/>
                          <a:tab pos="4343400" algn="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</a:rPr>
                        <a:t>Ohio Project Recommendations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300"/>
                        </a:spcAft>
                        <a:tabLst>
                          <a:tab pos="228600" algn="r"/>
                          <a:tab pos="342900" algn="l"/>
                          <a:tab pos="2971800" algn="r"/>
                          <a:tab pos="3886200" algn="r"/>
                          <a:tab pos="4343400" algn="r"/>
                          <a:tab pos="5486400" algn="r"/>
                        </a:tabLst>
                      </a:pPr>
                      <a:r>
                        <a:rPr lang="en-US" sz="1800">
                          <a:effectLst/>
                        </a:rPr>
                        <a:t>Federal Funds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300"/>
                        </a:spcAft>
                        <a:tabLst>
                          <a:tab pos="228600" algn="r"/>
                          <a:tab pos="342900" algn="l"/>
                          <a:tab pos="2971800" algn="r"/>
                          <a:tab pos="3886200" algn="r"/>
                          <a:tab pos="4343400" algn="r"/>
                          <a:tab pos="5486400" algn="r"/>
                        </a:tabLst>
                      </a:pPr>
                      <a:r>
                        <a:rPr lang="en-US" sz="1800">
                          <a:effectLst/>
                        </a:rPr>
                        <a:t>Local Match 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99299870"/>
                  </a:ext>
                </a:extLst>
              </a:tr>
              <a:tr h="5888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Cincinnati Center City Development Corporation (3CDC)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$558,751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34799841"/>
                  </a:ext>
                </a:extLst>
              </a:tr>
              <a:tr h="5888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Green Township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$213,000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5004240"/>
                  </a:ext>
                </a:extLst>
              </a:tr>
              <a:tr h="5888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Hamilton County Department of Environmental Services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$32,630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90151820"/>
                  </a:ext>
                </a:extLst>
              </a:tr>
              <a:tr h="5888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City of Hamilton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$441,152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20%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61222426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BEECDCCE-F51C-4FD5-BB32-1E95E4ADA9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325400"/>
              </p:ext>
            </p:extLst>
          </p:nvPr>
        </p:nvGraphicFramePr>
        <p:xfrm>
          <a:off x="1916348" y="4406630"/>
          <a:ext cx="7918315" cy="16835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42613">
                  <a:extLst>
                    <a:ext uri="{9D8B030D-6E8A-4147-A177-3AD203B41FA5}">
                      <a16:colId xmlns:a16="http://schemas.microsoft.com/office/drawing/2014/main" val="4144513722"/>
                    </a:ext>
                  </a:extLst>
                </a:gridCol>
                <a:gridCol w="1314087">
                  <a:extLst>
                    <a:ext uri="{9D8B030D-6E8A-4147-A177-3AD203B41FA5}">
                      <a16:colId xmlns:a16="http://schemas.microsoft.com/office/drawing/2014/main" val="2392261444"/>
                    </a:ext>
                  </a:extLst>
                </a:gridCol>
                <a:gridCol w="1161615">
                  <a:extLst>
                    <a:ext uri="{9D8B030D-6E8A-4147-A177-3AD203B41FA5}">
                      <a16:colId xmlns:a16="http://schemas.microsoft.com/office/drawing/2014/main" val="1169684816"/>
                    </a:ext>
                  </a:extLst>
                </a:gridCol>
              </a:tblGrid>
              <a:tr h="49609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300"/>
                        </a:spcAft>
                        <a:tabLst>
                          <a:tab pos="228600" algn="r"/>
                          <a:tab pos="342900" algn="l"/>
                          <a:tab pos="2971800" algn="r"/>
                          <a:tab pos="3886200" algn="r"/>
                          <a:tab pos="4343400" algn="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</a:rPr>
                        <a:t>Kentucky Project Recommendations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300"/>
                        </a:spcAft>
                        <a:tabLst>
                          <a:tab pos="228600" algn="r"/>
                          <a:tab pos="342900" algn="l"/>
                          <a:tab pos="2971800" algn="r"/>
                          <a:tab pos="3886200" algn="r"/>
                          <a:tab pos="4343400" algn="r"/>
                          <a:tab pos="5486400" algn="r"/>
                        </a:tabLst>
                      </a:pPr>
                      <a:r>
                        <a:rPr lang="en-US" sz="1800">
                          <a:effectLst/>
                        </a:rPr>
                        <a:t>Federal Funds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300"/>
                        </a:spcAft>
                        <a:tabLst>
                          <a:tab pos="228600" algn="r"/>
                          <a:tab pos="342900" algn="l"/>
                          <a:tab pos="2971800" algn="r"/>
                          <a:tab pos="3886200" algn="r"/>
                          <a:tab pos="4343400" algn="r"/>
                          <a:tab pos="5486400" algn="r"/>
                        </a:tabLst>
                      </a:pPr>
                      <a:r>
                        <a:rPr lang="en-US" sz="1800">
                          <a:effectLst/>
                        </a:rPr>
                        <a:t>Local Match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27316841"/>
                  </a:ext>
                </a:extLst>
              </a:tr>
              <a:tr h="5268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City of Covington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$500,000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300"/>
                        </a:spcAft>
                        <a:tabLst>
                          <a:tab pos="228600" algn="r"/>
                          <a:tab pos="342900" algn="l"/>
                          <a:tab pos="2971800" algn="r"/>
                          <a:tab pos="3886200" algn="r"/>
                          <a:tab pos="4343400" algn="r"/>
                          <a:tab pos="5486400" algn="r"/>
                        </a:tabLst>
                      </a:pPr>
                      <a:r>
                        <a:rPr lang="en-US" sz="1800">
                          <a:effectLst/>
                        </a:rPr>
                        <a:t>20%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41157651"/>
                  </a:ext>
                </a:extLst>
              </a:tr>
              <a:tr h="60810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CVG Airport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$750,000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300"/>
                        </a:spcAft>
                        <a:tabLst>
                          <a:tab pos="228600" algn="r"/>
                          <a:tab pos="342900" algn="l"/>
                          <a:tab pos="2971800" algn="r"/>
                          <a:tab pos="3886200" algn="r"/>
                          <a:tab pos="4343400" algn="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</a:rPr>
                        <a:t>21%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895503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1659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88778"/>
            <a:ext cx="12185905" cy="7086759"/>
          </a:xfrm>
          <a:prstGeom prst="rect">
            <a:avLst/>
          </a:prstGeom>
        </p:spPr>
      </p:pic>
      <p:sp>
        <p:nvSpPr>
          <p:cNvPr id="5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1524000" y="1051560"/>
            <a:ext cx="9418320" cy="5106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73844" indent="-191691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5535" indent="-171450" algn="l" rtl="0" eaLnBrk="0" fontAlgn="base" hangingPunct="0">
              <a:spcBef>
                <a:spcPts val="244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17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4129" indent="-171450" algn="l" rtl="0" eaLnBrk="0" fontAlgn="base" hangingPunct="0">
              <a:spcBef>
                <a:spcPts val="263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1450" algn="l" rtl="0" eaLnBrk="0" fontAlgn="base" hangingPunct="0">
              <a:spcBef>
                <a:spcPts val="263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700" indent="-171450" algn="l" rtl="0" eaLnBrk="0" fontAlgn="base" hangingPunct="0">
              <a:spcBef>
                <a:spcPts val="263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0150" indent="-171450" algn="l" rtl="0" eaLnBrk="1" latinLnBrk="0" hangingPunct="1">
              <a:spcBef>
                <a:spcPts val="263"/>
              </a:spcBef>
              <a:buClr>
                <a:schemeClr val="accent3"/>
              </a:buClr>
              <a:buFont typeface="Wingdings 2"/>
              <a:buChar char="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indent="-171450" algn="l" rtl="0" eaLnBrk="1" latinLnBrk="0" hangingPunct="1">
              <a:spcBef>
                <a:spcPts val="263"/>
              </a:spcBef>
              <a:buClr>
                <a:schemeClr val="accent3"/>
              </a:buClr>
              <a:buFont typeface="Wingdings 2"/>
              <a:buChar char="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43050" indent="-171450" algn="l" rtl="0" eaLnBrk="1" latinLnBrk="0" hangingPunct="1">
              <a:spcBef>
                <a:spcPts val="263"/>
              </a:spcBef>
              <a:buClr>
                <a:schemeClr val="accent3"/>
              </a:buClr>
              <a:buFont typeface="Wingdings 2"/>
              <a:buChar char="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14500" indent="-171450" algn="l" rtl="0" eaLnBrk="1" latinLnBrk="0" hangingPunct="1">
              <a:spcBef>
                <a:spcPts val="263"/>
              </a:spcBef>
              <a:buClr>
                <a:schemeClr val="accent3"/>
              </a:buClr>
              <a:buFont typeface="Wingdings 2"/>
              <a:buChar char="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182880" eaLnBrk="1" fontAlgn="auto" hangingPunct="1">
              <a:spcAft>
                <a:spcPts val="0"/>
              </a:spcAft>
              <a:buClr>
                <a:srgbClr val="00B0F0"/>
              </a:buClr>
              <a:buFont typeface="Wingdings" panose="05000000000000000000" pitchFamily="2" charset="2"/>
              <a:buChar char="Ø"/>
              <a:defRPr/>
            </a:pPr>
            <a:r>
              <a:rPr lang="en-US" sz="2800" b="0" i="0" dirty="0">
                <a:solidFill>
                  <a:srgbClr val="000000"/>
                </a:solidFill>
                <a:effectLst/>
              </a:rPr>
              <a:t>OKI Pilot Program is for the installation of publicly accessible electric vehicle charging infrastructure</a:t>
            </a:r>
          </a:p>
          <a:p>
            <a:pPr marL="0" indent="182880" eaLnBrk="1" fontAlgn="auto" hangingPunct="1">
              <a:spcAft>
                <a:spcPts val="0"/>
              </a:spcAft>
              <a:buClr>
                <a:srgbClr val="00B0F0"/>
              </a:buClr>
              <a:buFont typeface="Wingdings" panose="05000000000000000000" pitchFamily="2" charset="2"/>
              <a:buChar char="Ø"/>
              <a:defRPr/>
            </a:pPr>
            <a:r>
              <a:rPr lang="en-US" sz="2800" b="0" i="0" dirty="0">
                <a:solidFill>
                  <a:srgbClr val="000000"/>
                </a:solidFill>
                <a:effectLst/>
              </a:rPr>
              <a:t>Utilize OKI Carbon Reduction Program (CRP) federal transportation funds suballocated to OKI</a:t>
            </a:r>
          </a:p>
          <a:p>
            <a:pPr marL="0" indent="182880" eaLnBrk="1" fontAlgn="auto" hangingPunct="1">
              <a:spcAft>
                <a:spcPts val="0"/>
              </a:spcAft>
              <a:buClr>
                <a:srgbClr val="00B0F0"/>
              </a:buClr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solidFill>
                  <a:srgbClr val="000000"/>
                </a:solidFill>
              </a:rPr>
              <a:t>Preference for DC Fast Charging (DCFC) equipment but will consider 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Level 2 equipment.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524000" y="-91440"/>
            <a:ext cx="9144000" cy="1107306"/>
          </a:xfrm>
          <a:prstGeom prst="rect">
            <a:avLst/>
          </a:prstGeom>
        </p:spPr>
        <p:txBody>
          <a:bodyPr vert="horz" rtlCol="0" anchor="ctr">
            <a:normAutofit fontScale="92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75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75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75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75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75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342900" algn="l" rtl="0" fontAlgn="base">
              <a:spcBef>
                <a:spcPct val="0"/>
              </a:spcBef>
              <a:spcAft>
                <a:spcPct val="0"/>
              </a:spcAft>
              <a:defRPr sz="3075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685800" algn="l" rtl="0" fontAlgn="base">
              <a:spcBef>
                <a:spcPct val="0"/>
              </a:spcBef>
              <a:spcAft>
                <a:spcPct val="0"/>
              </a:spcAft>
              <a:defRPr sz="3075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028700" algn="l" rtl="0" fontAlgn="base">
              <a:spcBef>
                <a:spcPct val="0"/>
              </a:spcBef>
              <a:spcAft>
                <a:spcPct val="0"/>
              </a:spcAft>
              <a:defRPr sz="3075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371600" algn="l" rtl="0" fontAlgn="base">
              <a:spcBef>
                <a:spcPct val="0"/>
              </a:spcBef>
              <a:spcAft>
                <a:spcPct val="0"/>
              </a:spcAft>
              <a:defRPr sz="3075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defTabSz="323850" eaLnBrk="1" fontAlgn="auto" hangingPunct="1">
              <a:spcAft>
                <a:spcPts val="0"/>
              </a:spcAft>
              <a:defRPr/>
            </a:pPr>
            <a:r>
              <a:rPr lang="en-US" sz="4000" b="0" dirty="0">
                <a:solidFill>
                  <a:sysClr val="windowText" lastClr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OKI </a:t>
            </a:r>
            <a:r>
              <a:rPr lang="en-US" sz="4300" b="0" dirty="0">
                <a:solidFill>
                  <a:sysClr val="windowText" lastClr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Carbon</a:t>
            </a:r>
            <a:r>
              <a:rPr lang="en-US" sz="4000" b="0" dirty="0">
                <a:solidFill>
                  <a:sysClr val="windowText" lastClr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Reduction Program Pilot Program</a:t>
            </a:r>
          </a:p>
        </p:txBody>
      </p:sp>
    </p:spTree>
    <p:extLst>
      <p:ext uri="{BB962C8B-B14F-4D97-AF65-F5344CB8AC3E}">
        <p14:creationId xmlns:p14="http://schemas.microsoft.com/office/powerpoint/2010/main" val="1523610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950" y="-64182"/>
            <a:ext cx="12299950" cy="6922182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24000" y="-179070"/>
            <a:ext cx="9144000" cy="1336956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75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75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75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75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75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342900" algn="l" rtl="0" fontAlgn="base">
              <a:spcBef>
                <a:spcPct val="0"/>
              </a:spcBef>
              <a:spcAft>
                <a:spcPct val="0"/>
              </a:spcAft>
              <a:defRPr sz="3075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685800" algn="l" rtl="0" fontAlgn="base">
              <a:spcBef>
                <a:spcPct val="0"/>
              </a:spcBef>
              <a:spcAft>
                <a:spcPct val="0"/>
              </a:spcAft>
              <a:defRPr sz="3075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028700" algn="l" rtl="0" fontAlgn="base">
              <a:spcBef>
                <a:spcPct val="0"/>
              </a:spcBef>
              <a:spcAft>
                <a:spcPct val="0"/>
              </a:spcAft>
              <a:defRPr sz="3075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371600" algn="l" rtl="0" fontAlgn="base">
              <a:spcBef>
                <a:spcPct val="0"/>
              </a:spcBef>
              <a:spcAft>
                <a:spcPct val="0"/>
              </a:spcAft>
              <a:defRPr sz="3075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tabLst>
                <a:tab pos="804863" algn="l"/>
              </a:tabLst>
              <a:defRPr/>
            </a:pPr>
            <a:r>
              <a:rPr lang="en-US" sz="4000" b="0" dirty="0">
                <a:solidFill>
                  <a:sysClr val="windowText" lastClr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CRP Pilot Program Timeline</a:t>
            </a:r>
          </a:p>
        </p:txBody>
      </p:sp>
      <p:sp>
        <p:nvSpPr>
          <p:cNvPr id="6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609600" y="1022350"/>
            <a:ext cx="10972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182880"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00B0F0"/>
              </a:buClr>
              <a:buFont typeface="Wingdings" panose="05000000000000000000" pitchFamily="2" charset="2"/>
              <a:buChar char="Ø"/>
              <a:tabLst>
                <a:tab pos="457200" algn="l"/>
              </a:tabLst>
              <a:defRPr/>
            </a:pPr>
            <a:r>
              <a:rPr lang="en-US" sz="1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February 22, 2023 – Applications available</a:t>
            </a:r>
          </a:p>
          <a:p>
            <a:pPr marL="0" indent="182880"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00B0F0"/>
              </a:buClr>
              <a:buFont typeface="Wingdings" panose="05000000000000000000" pitchFamily="2" charset="2"/>
              <a:buChar char="Ø"/>
              <a:tabLst>
                <a:tab pos="457200" algn="l"/>
              </a:tabLst>
              <a:defRPr/>
            </a:pPr>
            <a:r>
              <a:rPr lang="en-US" sz="1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 5, 2023 – Applications due to OKI</a:t>
            </a:r>
          </a:p>
          <a:p>
            <a:pPr marL="0" indent="182880"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00B0F0"/>
              </a:buClr>
              <a:buFont typeface="Wingdings" panose="05000000000000000000" pitchFamily="2" charset="2"/>
              <a:buChar char="Ø"/>
              <a:tabLst>
                <a:tab pos="457200" algn="l"/>
              </a:tabLst>
              <a:defRPr/>
            </a:pPr>
            <a:r>
              <a:rPr lang="en-US" sz="1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June 6, 2023 – ICC reviews staff recommendations</a:t>
            </a:r>
          </a:p>
          <a:p>
            <a:pPr marL="0" indent="182880"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00B0F0"/>
              </a:buClr>
              <a:buFont typeface="Wingdings" panose="05000000000000000000" pitchFamily="2" charset="2"/>
              <a:buChar char="Ø"/>
              <a:tabLst>
                <a:tab pos="457200" algn="l"/>
              </a:tabLst>
              <a:defRPr/>
            </a:pPr>
            <a:r>
              <a:rPr lang="en-US" sz="1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June 8, 2023 – OKI Board of Directors selects projects for award</a:t>
            </a:r>
          </a:p>
          <a:p>
            <a:pPr marL="0" indent="182880"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00B0F0"/>
              </a:buClr>
              <a:buFont typeface="Wingdings" panose="05000000000000000000" pitchFamily="2" charset="2"/>
              <a:buChar char="Ø"/>
              <a:tabLst>
                <a:tab pos="457200" algn="l"/>
              </a:tabLst>
              <a:defRPr/>
            </a:pPr>
            <a:r>
              <a:rPr lang="en-US" sz="1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June 8, 2023 – Projects added to OKI Transportation Improvement Program</a:t>
            </a:r>
          </a:p>
          <a:p>
            <a:pPr marL="0" indent="182880"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00B0F0"/>
              </a:buClr>
              <a:buFont typeface="Wingdings" panose="05000000000000000000" pitchFamily="2" charset="2"/>
              <a:buChar char="Ø"/>
              <a:tabLst>
                <a:tab pos="457200" algn="l"/>
              </a:tabLst>
              <a:defRPr/>
            </a:pPr>
            <a:r>
              <a:rPr lang="en-US" sz="1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After June 8, 2023 – Coordination of scope &amp; schedule with ODOT/KYTC/INDOT</a:t>
            </a:r>
          </a:p>
          <a:p>
            <a:pPr marL="0" indent="182880"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00B0F0"/>
              </a:buClr>
              <a:buFont typeface="Wingdings" panose="05000000000000000000" pitchFamily="2" charset="2"/>
              <a:buChar char="Ø"/>
              <a:tabLst>
                <a:tab pos="457200" algn="l"/>
              </a:tabLst>
              <a:defRPr/>
            </a:pPr>
            <a:endParaRPr lang="en-US" sz="11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182880"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00B0F0"/>
              </a:buClr>
              <a:buFont typeface="Wingdings" panose="05000000000000000000" pitchFamily="2" charset="2"/>
              <a:buChar char="Ø"/>
              <a:tabLst>
                <a:tab pos="457200" algn="l"/>
              </a:tabLst>
              <a:defRPr/>
            </a:pPr>
            <a:endParaRPr lang="en-US" sz="96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 eaLnBrk="1" fontAlgn="auto" hangingPunct="1">
              <a:spcAft>
                <a:spcPts val="0"/>
              </a:spcAft>
              <a:buClr>
                <a:srgbClr val="2DA2BF"/>
              </a:buClr>
              <a:buNone/>
              <a:tabLst>
                <a:tab pos="457200" algn="l"/>
              </a:tabLst>
              <a:defRPr/>
            </a:pPr>
            <a:endParaRPr lang="en-US" sz="2400" dirty="0">
              <a:solidFill>
                <a:prstClr val="black"/>
              </a:solidFill>
              <a:latin typeface="Lucida Sans Unicode"/>
            </a:endParaRPr>
          </a:p>
          <a:p>
            <a:pPr lvl="1">
              <a:buClr>
                <a:srgbClr val="2DA2BF"/>
              </a:buClr>
              <a:buFont typeface="Arial" pitchFamily="34" charset="0"/>
              <a:buChar char="•"/>
            </a:pPr>
            <a:endParaRPr lang="en-US" sz="2400" dirty="0">
              <a:solidFill>
                <a:prstClr val="black"/>
              </a:solidFill>
              <a:latin typeface="Lucida Sans Unicode"/>
            </a:endParaRPr>
          </a:p>
          <a:p>
            <a:pPr lvl="1">
              <a:buClr>
                <a:srgbClr val="2DA2BF"/>
              </a:buClr>
              <a:buFont typeface="Arial" pitchFamily="34" charset="0"/>
              <a:buChar char="•"/>
            </a:pPr>
            <a:endParaRPr lang="en-US" sz="2400" dirty="0">
              <a:solidFill>
                <a:prstClr val="black"/>
              </a:solidFill>
              <a:latin typeface="Lucida Sans Unicode"/>
            </a:endParaRPr>
          </a:p>
          <a:p>
            <a:pPr lvl="1">
              <a:buClr>
                <a:srgbClr val="2DA2BF"/>
              </a:buClr>
              <a:buFont typeface="Arial" pitchFamily="34" charset="0"/>
              <a:buChar char="•"/>
            </a:pPr>
            <a:endParaRPr lang="en-US" sz="2400" dirty="0">
              <a:solidFill>
                <a:prstClr val="black"/>
              </a:solidFill>
              <a:latin typeface="Lucida Sans Unicode"/>
            </a:endParaRPr>
          </a:p>
          <a:p>
            <a:pPr lvl="1">
              <a:buClr>
                <a:srgbClr val="2DA2BF"/>
              </a:buClr>
              <a:buFont typeface="Arial" pitchFamily="34" charset="0"/>
              <a:buChar char="•"/>
            </a:pPr>
            <a:endParaRPr lang="en-US" sz="9600" dirty="0">
              <a:solidFill>
                <a:prstClr val="black"/>
              </a:solidFill>
              <a:latin typeface="Lucida Sans Unicode"/>
            </a:endParaRPr>
          </a:p>
          <a:p>
            <a:pPr lvl="1">
              <a:buClr>
                <a:srgbClr val="2DA2BF"/>
              </a:buClr>
              <a:buFont typeface="Arial" pitchFamily="34" charset="0"/>
              <a:buChar char="•"/>
            </a:pPr>
            <a:endParaRPr lang="en-US" sz="2400" dirty="0">
              <a:solidFill>
                <a:prstClr val="black"/>
              </a:solidFill>
              <a:latin typeface="Lucida Sans Unicode"/>
            </a:endParaRPr>
          </a:p>
          <a:p>
            <a:pPr lvl="1">
              <a:buClr>
                <a:srgbClr val="2DA2BF"/>
              </a:buClr>
              <a:buFont typeface="Arial" pitchFamily="34" charset="0"/>
              <a:buChar char="•"/>
            </a:pPr>
            <a:endParaRPr lang="en-US" sz="2400" dirty="0">
              <a:solidFill>
                <a:prstClr val="black"/>
              </a:solidFill>
              <a:latin typeface="Lucida Sans Unicode"/>
            </a:endParaRPr>
          </a:p>
          <a:p>
            <a:pPr lvl="1">
              <a:buClr>
                <a:srgbClr val="2DA2BF"/>
              </a:buClr>
              <a:buFont typeface="Arial" pitchFamily="34" charset="0"/>
              <a:buChar char="•"/>
            </a:pPr>
            <a:endParaRPr lang="en-US" sz="2400" dirty="0">
              <a:solidFill>
                <a:prstClr val="black"/>
              </a:solidFill>
              <a:latin typeface="Lucida Sans Unicode"/>
            </a:endParaRPr>
          </a:p>
          <a:p>
            <a:pPr lvl="1">
              <a:buClr>
                <a:srgbClr val="2DA2BF"/>
              </a:buClr>
              <a:buFont typeface="Arial" pitchFamily="34" charset="0"/>
              <a:buChar char="•"/>
            </a:pPr>
            <a:endParaRPr lang="en-US" sz="2400" dirty="0">
              <a:solidFill>
                <a:prstClr val="black"/>
              </a:solidFill>
              <a:latin typeface="Lucida Sans Unicode"/>
            </a:endParaRPr>
          </a:p>
          <a:p>
            <a:pPr lvl="1">
              <a:buClr>
                <a:srgbClr val="2DA2BF"/>
              </a:buClr>
              <a:buFont typeface="Arial" pitchFamily="34" charset="0"/>
              <a:buChar char="•"/>
            </a:pPr>
            <a:endParaRPr lang="en-US" sz="2400" dirty="0">
              <a:solidFill>
                <a:prstClr val="black"/>
              </a:solidFill>
              <a:latin typeface="Lucida Sans Unicode"/>
            </a:endParaRPr>
          </a:p>
          <a:p>
            <a:pPr lvl="1">
              <a:buClr>
                <a:srgbClr val="2DA2BF"/>
              </a:buClr>
              <a:buFont typeface="Arial" pitchFamily="34" charset="0"/>
              <a:buChar char="•"/>
            </a:pPr>
            <a:endParaRPr lang="en-US" sz="2400" dirty="0">
              <a:solidFill>
                <a:prstClr val="black"/>
              </a:solidFill>
              <a:latin typeface="Lucida Sans Unicode"/>
            </a:endParaRPr>
          </a:p>
          <a:p>
            <a:pPr lvl="1">
              <a:buClr>
                <a:srgbClr val="2DA2BF"/>
              </a:buClr>
              <a:buFont typeface="Arial" pitchFamily="34" charset="0"/>
              <a:buChar char="•"/>
            </a:pPr>
            <a:endParaRPr lang="en-US" sz="2400" dirty="0">
              <a:solidFill>
                <a:prstClr val="black"/>
              </a:solidFill>
              <a:latin typeface="Lucida Sans Unicode"/>
            </a:endParaRPr>
          </a:p>
          <a:p>
            <a:pPr lvl="1">
              <a:buClr>
                <a:srgbClr val="2DA2BF"/>
              </a:buClr>
              <a:buFont typeface="Arial" pitchFamily="34" charset="0"/>
              <a:buChar char="•"/>
            </a:pPr>
            <a:endParaRPr lang="en-US" sz="2400" dirty="0">
              <a:solidFill>
                <a:prstClr val="black"/>
              </a:solidFill>
              <a:latin typeface="Lucida Sans Unicode"/>
            </a:endParaRPr>
          </a:p>
          <a:p>
            <a:pPr lvl="1">
              <a:buClr>
                <a:srgbClr val="2DA2BF"/>
              </a:buClr>
              <a:buFont typeface="Arial" pitchFamily="34" charset="0"/>
              <a:buChar char="•"/>
            </a:pPr>
            <a:endParaRPr lang="en-US" sz="2400" dirty="0">
              <a:solidFill>
                <a:prstClr val="black"/>
              </a:solidFill>
              <a:latin typeface="Lucida Sans Unicode"/>
            </a:endParaRPr>
          </a:p>
          <a:p>
            <a:pPr lvl="1">
              <a:buClr>
                <a:srgbClr val="2DA2BF"/>
              </a:buClr>
              <a:buFont typeface="Arial" pitchFamily="34" charset="0"/>
              <a:buChar char="•"/>
            </a:pPr>
            <a:endParaRPr lang="en-US" sz="2400" dirty="0">
              <a:solidFill>
                <a:prstClr val="black"/>
              </a:solidFill>
              <a:latin typeface="Lucida Sans Unicode"/>
            </a:endParaRPr>
          </a:p>
          <a:p>
            <a:pPr lvl="1">
              <a:buClr>
                <a:srgbClr val="2DA2BF"/>
              </a:buClr>
              <a:buFont typeface="Arial" pitchFamily="34" charset="0"/>
              <a:buChar char="•"/>
            </a:pPr>
            <a:endParaRPr lang="en-US" sz="2400" dirty="0">
              <a:solidFill>
                <a:prstClr val="black"/>
              </a:solidFill>
              <a:latin typeface="Lucida Sans Unicode"/>
            </a:endParaRPr>
          </a:p>
          <a:p>
            <a:pPr lvl="1">
              <a:buClr>
                <a:srgbClr val="2DA2BF"/>
              </a:buClr>
              <a:buFont typeface="Arial" pitchFamily="34" charset="0"/>
              <a:buChar char="•"/>
            </a:pPr>
            <a:endParaRPr lang="en-US" sz="2400" dirty="0">
              <a:solidFill>
                <a:prstClr val="black"/>
              </a:solidFill>
              <a:latin typeface="Lucida Sans Unicode"/>
            </a:endParaRPr>
          </a:p>
          <a:p>
            <a:pPr lvl="1">
              <a:buClr>
                <a:srgbClr val="2DA2BF"/>
              </a:buClr>
              <a:buFont typeface="Arial" pitchFamily="34" charset="0"/>
              <a:buChar char="•"/>
            </a:pPr>
            <a:endParaRPr lang="en-US" sz="2400" dirty="0">
              <a:solidFill>
                <a:prstClr val="black"/>
              </a:solidFill>
              <a:latin typeface="Lucida Sans Unicode"/>
            </a:endParaRPr>
          </a:p>
          <a:p>
            <a:pPr lvl="1">
              <a:buClr>
                <a:srgbClr val="2DA2BF"/>
              </a:buClr>
              <a:buFont typeface="Arial" pitchFamily="34" charset="0"/>
              <a:buChar char="•"/>
            </a:pPr>
            <a:endParaRPr lang="en-US" sz="2400" dirty="0">
              <a:solidFill>
                <a:prstClr val="black"/>
              </a:solidFill>
              <a:latin typeface="Lucida Sans Unicode"/>
            </a:endParaRPr>
          </a:p>
          <a:p>
            <a:pPr lvl="1">
              <a:buClr>
                <a:srgbClr val="2DA2BF"/>
              </a:buClr>
              <a:buFont typeface="Arial" pitchFamily="34" charset="0"/>
              <a:buChar char="•"/>
            </a:pPr>
            <a:endParaRPr lang="en-US" sz="2400" dirty="0">
              <a:solidFill>
                <a:prstClr val="black"/>
              </a:solidFill>
              <a:latin typeface="Lucida Sans Unicode"/>
            </a:endParaRPr>
          </a:p>
          <a:p>
            <a:pPr lvl="1">
              <a:buClr>
                <a:srgbClr val="2DA2BF"/>
              </a:buClr>
              <a:buFont typeface="Arial" pitchFamily="34" charset="0"/>
              <a:buChar char="•"/>
            </a:pPr>
            <a:endParaRPr lang="en-US" dirty="0">
              <a:solidFill>
                <a:prstClr val="black"/>
              </a:solidFill>
              <a:latin typeface="Lucida Sans Unicode"/>
            </a:endParaRPr>
          </a:p>
          <a:p>
            <a:pPr lvl="1">
              <a:buClr>
                <a:srgbClr val="2DA2BF"/>
              </a:buClr>
              <a:buFont typeface="Arial" pitchFamily="34" charset="0"/>
              <a:buChar char="•"/>
            </a:pPr>
            <a:endParaRPr lang="en-US" dirty="0">
              <a:solidFill>
                <a:prstClr val="black"/>
              </a:solidFill>
              <a:latin typeface="Lucida Sans Unicode"/>
            </a:endParaRPr>
          </a:p>
          <a:p>
            <a:pPr eaLnBrk="1" hangingPunct="1">
              <a:buClr>
                <a:srgbClr val="2DA2BF"/>
              </a:buClr>
              <a:buFont typeface="Wingdings" pitchFamily="2" charset="2"/>
              <a:buNone/>
            </a:pPr>
            <a:r>
              <a:rPr lang="en-US" dirty="0">
                <a:solidFill>
                  <a:prstClr val="black"/>
                </a:solidFill>
                <a:latin typeface="Lucida Sans Unicode"/>
              </a:rPr>
              <a:t>	</a:t>
            </a:r>
            <a:endParaRPr lang="en-US" dirty="0">
              <a:solidFill>
                <a:prstClr val="black"/>
              </a:solidFill>
              <a:latin typeface="Lucida Sans Unicode"/>
              <a:cs typeface="Tahoma" pitchFamily="34" charset="0"/>
            </a:endParaRPr>
          </a:p>
          <a:p>
            <a:pPr eaLnBrk="1" hangingPunct="1">
              <a:buClr>
                <a:srgbClr val="2DA2BF"/>
              </a:buClr>
              <a:buFont typeface="Wingdings" pitchFamily="2" charset="2"/>
              <a:buNone/>
            </a:pPr>
            <a:r>
              <a:rPr lang="en-US" dirty="0">
                <a:solidFill>
                  <a:prstClr val="black"/>
                </a:solidFill>
                <a:latin typeface="Lucida Sans Unicode"/>
                <a:cs typeface="Tahoma" pitchFamily="34" charset="0"/>
              </a:rPr>
              <a:t>	</a:t>
            </a:r>
          </a:p>
          <a:p>
            <a:pPr eaLnBrk="1" hangingPunct="1">
              <a:buClr>
                <a:srgbClr val="2DA2BF"/>
              </a:buClr>
              <a:buFont typeface="Wingdings" pitchFamily="2" charset="2"/>
              <a:buNone/>
            </a:pPr>
            <a:r>
              <a:rPr lang="en-US" dirty="0">
                <a:solidFill>
                  <a:prstClr val="black"/>
                </a:solidFill>
                <a:latin typeface="Lucida Sans Unicode"/>
                <a:cs typeface="Tahoma" pitchFamily="34" charset="0"/>
              </a:rPr>
              <a:t>	</a:t>
            </a:r>
          </a:p>
          <a:p>
            <a:pPr eaLnBrk="1" hangingPunct="1">
              <a:buClr>
                <a:srgbClr val="2DA2BF"/>
              </a:buClr>
              <a:buFont typeface="Wingdings" pitchFamily="2" charset="2"/>
              <a:buNone/>
            </a:pPr>
            <a:r>
              <a:rPr lang="en-US" dirty="0">
                <a:solidFill>
                  <a:prstClr val="black"/>
                </a:solidFill>
                <a:latin typeface="Lucida Sans Unicode"/>
                <a:cs typeface="Tahoma" pitchFamily="34" charset="0"/>
              </a:rPr>
              <a:t>	</a:t>
            </a:r>
          </a:p>
          <a:p>
            <a:pPr eaLnBrk="1" hangingPunct="1">
              <a:buClr>
                <a:srgbClr val="2DA2BF"/>
              </a:buClr>
              <a:buFont typeface="Wingdings" pitchFamily="2" charset="2"/>
              <a:buNone/>
            </a:pPr>
            <a:r>
              <a:rPr lang="en-US" dirty="0">
                <a:solidFill>
                  <a:prstClr val="black"/>
                </a:solidFill>
                <a:latin typeface="Lucida Sans Unicode"/>
                <a:cs typeface="Tahoma" pitchFamily="34" charset="0"/>
              </a:rPr>
              <a:t>	</a:t>
            </a:r>
          </a:p>
          <a:p>
            <a:pPr eaLnBrk="1" hangingPunct="1">
              <a:buClr>
                <a:srgbClr val="2DA2BF"/>
              </a:buClr>
              <a:buFont typeface="Wingdings 3" pitchFamily="18" charset="2"/>
              <a:buNone/>
            </a:pPr>
            <a:r>
              <a:rPr lang="en-US" dirty="0">
                <a:solidFill>
                  <a:prstClr val="black"/>
                </a:solidFill>
                <a:latin typeface="Lucida Sans Unicode"/>
                <a:cs typeface="Tahoma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511306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" y="0"/>
            <a:ext cx="12185905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524000" y="-20864"/>
            <a:ext cx="9144000" cy="914400"/>
          </a:xfrm>
          <a:prstGeom prst="rect">
            <a:avLst/>
          </a:prstGeom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75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75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75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75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75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342900" algn="l" rtl="0" fontAlgn="base">
              <a:spcBef>
                <a:spcPct val="0"/>
              </a:spcBef>
              <a:spcAft>
                <a:spcPct val="0"/>
              </a:spcAft>
              <a:defRPr sz="3075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685800" algn="l" rtl="0" fontAlgn="base">
              <a:spcBef>
                <a:spcPct val="0"/>
              </a:spcBef>
              <a:spcAft>
                <a:spcPct val="0"/>
              </a:spcAft>
              <a:defRPr sz="3075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028700" algn="l" rtl="0" fontAlgn="base">
              <a:spcBef>
                <a:spcPct val="0"/>
              </a:spcBef>
              <a:spcAft>
                <a:spcPct val="0"/>
              </a:spcAft>
              <a:defRPr sz="3075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371600" algn="l" rtl="0" fontAlgn="base">
              <a:spcBef>
                <a:spcPct val="0"/>
              </a:spcBef>
              <a:spcAft>
                <a:spcPct val="0"/>
              </a:spcAft>
              <a:defRPr sz="3075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defTabSz="576263">
              <a:defRPr/>
            </a:pPr>
            <a:r>
              <a:rPr lang="en-US" sz="4100" b="0" dirty="0">
                <a:solidFill>
                  <a:sysClr val="windowText" lastClr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2023 Pilot Program Synopsis</a:t>
            </a:r>
            <a:endParaRPr lang="en-US" sz="4100" b="0" dirty="0">
              <a:solidFill>
                <a:srgbClr val="464646"/>
              </a:solidFill>
              <a:effectLst/>
              <a:latin typeface="Lucida Sans Unicode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652256"/>
              </p:ext>
            </p:extLst>
          </p:nvPr>
        </p:nvGraphicFramePr>
        <p:xfrm>
          <a:off x="605026" y="704850"/>
          <a:ext cx="9440849" cy="38049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32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91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69191">
                  <a:extLst>
                    <a:ext uri="{9D8B030D-6E8A-4147-A177-3AD203B41FA5}">
                      <a16:colId xmlns:a16="http://schemas.microsoft.com/office/drawing/2014/main" val="2036525443"/>
                    </a:ext>
                  </a:extLst>
                </a:gridCol>
                <a:gridCol w="2169191">
                  <a:extLst>
                    <a:ext uri="{9D8B030D-6E8A-4147-A177-3AD203B41FA5}">
                      <a16:colId xmlns:a16="http://schemas.microsoft.com/office/drawing/2014/main" val="1769158026"/>
                    </a:ext>
                  </a:extLst>
                </a:gridCol>
              </a:tblGrid>
              <a:tr h="123605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Funding</a:t>
                      </a:r>
                      <a:r>
                        <a:rPr lang="en-US" sz="2400" baseline="0" dirty="0">
                          <a:latin typeface="+mj-lt"/>
                        </a:rPr>
                        <a:t> Available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Applications Received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Funding Requested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7872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Ohio CRP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$5 m</a:t>
                      </a:r>
                    </a:p>
                    <a:p>
                      <a:pPr algn="ctr"/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$1,275,533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2855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Kentucky CRP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$2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$1,250,000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8176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Indiana CRP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$30k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5576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creenshot, text, map&#10;&#10;Description automatically generated">
            <a:extLst>
              <a:ext uri="{FF2B5EF4-FFF2-40B4-BE49-F238E27FC236}">
                <a16:creationId xmlns:a16="http://schemas.microsoft.com/office/drawing/2014/main" id="{212D1C2E-DB76-4476-B662-36DDEB67F5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363" y="0"/>
            <a:ext cx="99752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370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33" y="0"/>
            <a:ext cx="12185905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Cincinnati Center City Development </a:t>
            </a:r>
            <a:r>
              <a:rPr lang="en-US" dirty="0" err="1"/>
              <a:t>Corportation</a:t>
            </a:r>
            <a:r>
              <a:rPr lang="en-US" dirty="0"/>
              <a:t> (3CDC)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Level 2 Chargers at 5 Parking Facilities</a:t>
            </a:r>
          </a:p>
          <a:p>
            <a:pPr lvl="1"/>
            <a:r>
              <a:rPr lang="en-US" dirty="0"/>
              <a:t>Washington Park Garage (OTR)</a:t>
            </a:r>
          </a:p>
          <a:p>
            <a:pPr lvl="2"/>
            <a:r>
              <a:rPr lang="en-US" sz="2400" dirty="0"/>
              <a:t>4 dual port level 2</a:t>
            </a:r>
          </a:p>
          <a:p>
            <a:pPr lvl="1"/>
            <a:r>
              <a:rPr lang="en-US" dirty="0"/>
              <a:t>Mercer Garage (OTR)</a:t>
            </a:r>
          </a:p>
          <a:p>
            <a:pPr lvl="2"/>
            <a:r>
              <a:rPr lang="en-US" sz="2400" dirty="0"/>
              <a:t>3 dual port level 2</a:t>
            </a:r>
          </a:p>
          <a:p>
            <a:pPr lvl="1"/>
            <a:r>
              <a:rPr lang="en-US" dirty="0"/>
              <a:t>1400 Vine Surface Lot (OTR)</a:t>
            </a:r>
          </a:p>
          <a:p>
            <a:pPr lvl="2"/>
            <a:r>
              <a:rPr lang="en-US" sz="2400" dirty="0"/>
              <a:t>3 dual port level 2</a:t>
            </a:r>
          </a:p>
          <a:p>
            <a:pPr lvl="1"/>
            <a:r>
              <a:rPr lang="en-US" dirty="0"/>
              <a:t>Fountain Square Garage (CBD)</a:t>
            </a:r>
          </a:p>
          <a:p>
            <a:pPr lvl="2"/>
            <a:r>
              <a:rPr lang="en-US" sz="2400" dirty="0"/>
              <a:t>5 dual port level 2</a:t>
            </a:r>
          </a:p>
          <a:p>
            <a:pPr lvl="1"/>
            <a:r>
              <a:rPr lang="en-US" dirty="0"/>
              <a:t>Fifth and Race Garage (CBD)</a:t>
            </a:r>
          </a:p>
          <a:p>
            <a:pPr lvl="2"/>
            <a:r>
              <a:rPr lang="en-US" sz="2400" dirty="0"/>
              <a:t>5 dual port level 2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E3AD35-73E5-47F7-8AEF-659C3674F3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43410" y="1825625"/>
            <a:ext cx="4410389" cy="4351338"/>
          </a:xfrm>
        </p:spPr>
        <p:txBody>
          <a:bodyPr>
            <a:normAutofit/>
          </a:bodyPr>
          <a:lstStyle/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  <a:tabLst>
                <a:tab pos="2743200" algn="r"/>
              </a:tabLst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Federal Funds	         $558,751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  <a:tabLst>
                <a:tab pos="2743200" algn="r"/>
              </a:tabLst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Local (20% match) </a:t>
            </a:r>
            <a:r>
              <a:rPr lang="en-US" sz="2400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$139,688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  <a:tabLst>
                <a:tab pos="2743200" algn="r"/>
              </a:tabLst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Total Estimate	         $698,439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7169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33" y="0"/>
            <a:ext cx="12185905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City of Covington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Level 2 &amp; DCFC’s at 4 Parking Facilities</a:t>
            </a:r>
          </a:p>
          <a:p>
            <a:pPr lvl="1"/>
            <a:r>
              <a:rPr lang="en-US" dirty="0" err="1"/>
              <a:t>Rivercenter</a:t>
            </a:r>
            <a:r>
              <a:rPr lang="en-US" dirty="0"/>
              <a:t> Garage (10 E. River Center Blvd)</a:t>
            </a:r>
          </a:p>
          <a:p>
            <a:pPr lvl="1"/>
            <a:r>
              <a:rPr lang="en-US" dirty="0"/>
              <a:t>Mid-town Garage (15 E. 5</a:t>
            </a:r>
            <a:r>
              <a:rPr lang="en-US" baseline="30000" dirty="0"/>
              <a:t>th</a:t>
            </a:r>
            <a:r>
              <a:rPr lang="en-US" dirty="0"/>
              <a:t> St.)</a:t>
            </a:r>
          </a:p>
          <a:p>
            <a:pPr lvl="1"/>
            <a:r>
              <a:rPr lang="en-US" dirty="0"/>
              <a:t>Pershing lot (323 Pershing St.)</a:t>
            </a:r>
          </a:p>
          <a:p>
            <a:pPr lvl="1"/>
            <a:r>
              <a:rPr lang="en-US" dirty="0"/>
              <a:t>Philadelphia St. lot (south of 5</a:t>
            </a:r>
            <a:r>
              <a:rPr lang="en-US" baseline="30000" dirty="0"/>
              <a:t>th</a:t>
            </a:r>
            <a:r>
              <a:rPr lang="en-US" dirty="0"/>
              <a:t>)</a:t>
            </a:r>
          </a:p>
          <a:p>
            <a:r>
              <a:rPr lang="en-US" sz="2400" dirty="0"/>
              <a:t>Total of twenty Level 2 and six DCFC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E3AD35-73E5-47F7-8AEF-659C3674F3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43410" y="1825625"/>
            <a:ext cx="4410389" cy="4351338"/>
          </a:xfrm>
        </p:spPr>
        <p:txBody>
          <a:bodyPr>
            <a:normAutofit/>
          </a:bodyPr>
          <a:lstStyle/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  <a:tabLst>
                <a:tab pos="2743200" algn="r"/>
              </a:tabLst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Federal Funds	         $500,000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  <a:tabLst>
                <a:tab pos="2743200" algn="r"/>
              </a:tabLst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Local (20% match) </a:t>
            </a:r>
            <a:r>
              <a:rPr lang="en-US" sz="2400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$125,000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  <a:tabLst>
                <a:tab pos="2743200" algn="r"/>
              </a:tabLst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Total Estimate	         $625,000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70726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33" y="0"/>
            <a:ext cx="12185905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CVG Airport (Kenton County Airport Board)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Four DCFC’s</a:t>
            </a:r>
          </a:p>
          <a:p>
            <a:pPr lvl="1"/>
            <a:r>
              <a:rPr lang="en-US" dirty="0"/>
              <a:t>“TNC” Parking Lot (Uber/Lyft) along Lincoln Road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E3AD35-73E5-47F7-8AEF-659C3674F3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43410" y="1825625"/>
            <a:ext cx="4410389" cy="4351338"/>
          </a:xfrm>
        </p:spPr>
        <p:txBody>
          <a:bodyPr>
            <a:normAutofit/>
          </a:bodyPr>
          <a:lstStyle/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  <a:tabLst>
                <a:tab pos="2743200" algn="r"/>
              </a:tabLst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Federal Funds	         $750,000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  <a:tabLst>
                <a:tab pos="2743200" algn="r"/>
              </a:tabLst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Local (21% match) </a:t>
            </a:r>
            <a:r>
              <a:rPr lang="en-US" sz="2400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$200,000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  <a:tabLst>
                <a:tab pos="2743200" algn="r"/>
              </a:tabLst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Total Estimate	         $950,000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93860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33" y="0"/>
            <a:ext cx="12185905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Green Township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Two DCFC’s</a:t>
            </a:r>
          </a:p>
          <a:p>
            <a:pPr lvl="1"/>
            <a:r>
              <a:rPr lang="en-US" dirty="0"/>
              <a:t>Green Twp Government Complex parking lot adjacent to Veteran’s Park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E3AD35-73E5-47F7-8AEF-659C3674F3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43410" y="1825625"/>
            <a:ext cx="4410389" cy="4351338"/>
          </a:xfrm>
        </p:spPr>
        <p:txBody>
          <a:bodyPr>
            <a:normAutofit/>
          </a:bodyPr>
          <a:lstStyle/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  <a:tabLst>
                <a:tab pos="2743200" algn="r"/>
              </a:tabLst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Federal Funds	         $213,000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  <a:tabLst>
                <a:tab pos="2743200" algn="r"/>
              </a:tabLst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Local (25% match)   </a:t>
            </a:r>
            <a:r>
              <a:rPr lang="en-US" sz="2400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$71,000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  <a:tabLst>
                <a:tab pos="2743200" algn="r"/>
              </a:tabLst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Total Estimate	         $284,000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735517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3470</TotalTime>
  <Words>738</Words>
  <Application>Microsoft Office PowerPoint</Application>
  <PresentationFormat>Widescreen</PresentationFormat>
  <Paragraphs>161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Lucida Sans Unicode</vt:lpstr>
      <vt:lpstr>Times New Roman</vt:lpstr>
      <vt:lpstr>Wingdings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Cincinnati Center City Development Corportation (3CDC)</vt:lpstr>
      <vt:lpstr>City of Covington</vt:lpstr>
      <vt:lpstr>CVG Airport (Kenton County Airport Board)</vt:lpstr>
      <vt:lpstr>Green Township</vt:lpstr>
      <vt:lpstr>Hamilton County Department of Environmental Services</vt:lpstr>
      <vt:lpstr>City of Hamilton – 2216 S. Erie Blvd.</vt:lpstr>
      <vt:lpstr>City of Hamilton – 141 Market Street</vt:lpstr>
      <vt:lpstr>City of Trenton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Sized for Widescreen</dc:title>
  <dc:creator>Microsoft Office User</dc:creator>
  <cp:lastModifiedBy>Andy Reser</cp:lastModifiedBy>
  <cp:revision>179</cp:revision>
  <dcterms:created xsi:type="dcterms:W3CDTF">2019-10-31T01:10:29Z</dcterms:created>
  <dcterms:modified xsi:type="dcterms:W3CDTF">2023-06-06T18:18:16Z</dcterms:modified>
</cp:coreProperties>
</file>